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338" r:id="rId2"/>
    <p:sldId id="945" r:id="rId3"/>
    <p:sldId id="286" r:id="rId4"/>
    <p:sldId id="267" r:id="rId5"/>
    <p:sldId id="268" r:id="rId6"/>
    <p:sldId id="946" r:id="rId7"/>
    <p:sldId id="291" r:id="rId8"/>
    <p:sldId id="299" r:id="rId9"/>
    <p:sldId id="947" r:id="rId10"/>
    <p:sldId id="335" r:id="rId11"/>
    <p:sldId id="332" r:id="rId12"/>
    <p:sldId id="261" r:id="rId13"/>
    <p:sldId id="950" r:id="rId14"/>
    <p:sldId id="951" r:id="rId15"/>
    <p:sldId id="956" r:id="rId16"/>
    <p:sldId id="264" r:id="rId17"/>
    <p:sldId id="333" r:id="rId18"/>
    <p:sldId id="953" r:id="rId19"/>
    <p:sldId id="954" r:id="rId20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CA800"/>
    <a:srgbClr val="D12329"/>
    <a:srgbClr val="F2E622"/>
    <a:srgbClr val="184172"/>
    <a:srgbClr val="885024"/>
    <a:srgbClr val="E6F2F9"/>
    <a:srgbClr val="B3CC95"/>
    <a:srgbClr val="E7A614"/>
    <a:srgbClr val="007DC3"/>
    <a:srgbClr val="FFF6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53"/>
    <p:restoredTop sz="86122"/>
  </p:normalViewPr>
  <p:slideViewPr>
    <p:cSldViewPr snapToGrid="0" snapToObjects="1" showGuides="1">
      <p:cViewPr varScale="1">
        <p:scale>
          <a:sx n="109" d="100"/>
          <a:sy n="109" d="100"/>
        </p:scale>
        <p:origin x="1400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6315789473684199E-2"/>
          <c:y val="3.8909419778797402E-2"/>
          <c:w val="0.91794101395220296"/>
          <c:h val="0.91011757092007295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n2</c:v>
                </c:pt>
              </c:strCache>
            </c:strRef>
          </c:tx>
          <c:spPr>
            <a:ln w="28575" cap="rnd">
              <a:solidFill>
                <a:srgbClr val="4CA800"/>
              </a:solidFill>
              <a:round/>
            </a:ln>
            <a:effectLst/>
          </c:spPr>
          <c:marker>
            <c:symbol val="none"/>
          </c:marker>
          <c:cat>
            <c:numRef>
              <c:f>Sheet1!$A$2:$A$186</c:f>
              <c:numCache>
                <c:formatCode>m/d/yy</c:formatCode>
                <c:ptCount val="185"/>
                <c:pt idx="0">
                  <c:v>37622</c:v>
                </c:pt>
                <c:pt idx="1">
                  <c:v>37653</c:v>
                </c:pt>
                <c:pt idx="2">
                  <c:v>37681</c:v>
                </c:pt>
                <c:pt idx="3">
                  <c:v>37712</c:v>
                </c:pt>
                <c:pt idx="4">
                  <c:v>37742</c:v>
                </c:pt>
                <c:pt idx="5">
                  <c:v>37773</c:v>
                </c:pt>
                <c:pt idx="6">
                  <c:v>37803</c:v>
                </c:pt>
                <c:pt idx="7">
                  <c:v>37834</c:v>
                </c:pt>
                <c:pt idx="8">
                  <c:v>37865</c:v>
                </c:pt>
                <c:pt idx="9">
                  <c:v>37895</c:v>
                </c:pt>
                <c:pt idx="10">
                  <c:v>37926</c:v>
                </c:pt>
                <c:pt idx="11">
                  <c:v>37956</c:v>
                </c:pt>
                <c:pt idx="12">
                  <c:v>37987</c:v>
                </c:pt>
                <c:pt idx="13">
                  <c:v>38018</c:v>
                </c:pt>
                <c:pt idx="14">
                  <c:v>38047</c:v>
                </c:pt>
                <c:pt idx="15">
                  <c:v>38078</c:v>
                </c:pt>
                <c:pt idx="16">
                  <c:v>38108</c:v>
                </c:pt>
                <c:pt idx="17">
                  <c:v>38139</c:v>
                </c:pt>
                <c:pt idx="18">
                  <c:v>38169</c:v>
                </c:pt>
                <c:pt idx="19">
                  <c:v>38200</c:v>
                </c:pt>
                <c:pt idx="20">
                  <c:v>38231</c:v>
                </c:pt>
                <c:pt idx="21">
                  <c:v>38261</c:v>
                </c:pt>
                <c:pt idx="22">
                  <c:v>38292</c:v>
                </c:pt>
                <c:pt idx="23">
                  <c:v>38322</c:v>
                </c:pt>
                <c:pt idx="24">
                  <c:v>38353</c:v>
                </c:pt>
                <c:pt idx="25">
                  <c:v>38384</c:v>
                </c:pt>
                <c:pt idx="26">
                  <c:v>38412</c:v>
                </c:pt>
                <c:pt idx="27">
                  <c:v>38443</c:v>
                </c:pt>
                <c:pt idx="28">
                  <c:v>38473</c:v>
                </c:pt>
                <c:pt idx="29">
                  <c:v>38504</c:v>
                </c:pt>
                <c:pt idx="30">
                  <c:v>38534</c:v>
                </c:pt>
                <c:pt idx="31">
                  <c:v>38565</c:v>
                </c:pt>
                <c:pt idx="32">
                  <c:v>38596</c:v>
                </c:pt>
                <c:pt idx="33">
                  <c:v>38626</c:v>
                </c:pt>
                <c:pt idx="34">
                  <c:v>38657</c:v>
                </c:pt>
                <c:pt idx="35">
                  <c:v>38687</c:v>
                </c:pt>
                <c:pt idx="36">
                  <c:v>38718</c:v>
                </c:pt>
                <c:pt idx="37">
                  <c:v>38749</c:v>
                </c:pt>
                <c:pt idx="38">
                  <c:v>38777</c:v>
                </c:pt>
                <c:pt idx="39">
                  <c:v>38808</c:v>
                </c:pt>
                <c:pt idx="40">
                  <c:v>38838</c:v>
                </c:pt>
                <c:pt idx="41">
                  <c:v>38869</c:v>
                </c:pt>
                <c:pt idx="42">
                  <c:v>38899</c:v>
                </c:pt>
                <c:pt idx="43">
                  <c:v>38930</c:v>
                </c:pt>
                <c:pt idx="44">
                  <c:v>38961</c:v>
                </c:pt>
                <c:pt idx="45">
                  <c:v>38991</c:v>
                </c:pt>
                <c:pt idx="46">
                  <c:v>39022</c:v>
                </c:pt>
                <c:pt idx="47">
                  <c:v>39052</c:v>
                </c:pt>
                <c:pt idx="48">
                  <c:v>39083</c:v>
                </c:pt>
                <c:pt idx="49">
                  <c:v>39114</c:v>
                </c:pt>
                <c:pt idx="50">
                  <c:v>39142</c:v>
                </c:pt>
                <c:pt idx="51">
                  <c:v>39173</c:v>
                </c:pt>
                <c:pt idx="52">
                  <c:v>39203</c:v>
                </c:pt>
                <c:pt idx="53">
                  <c:v>39234</c:v>
                </c:pt>
                <c:pt idx="54">
                  <c:v>39264</c:v>
                </c:pt>
                <c:pt idx="55">
                  <c:v>39295</c:v>
                </c:pt>
                <c:pt idx="56">
                  <c:v>39326</c:v>
                </c:pt>
                <c:pt idx="57">
                  <c:v>39356</c:v>
                </c:pt>
                <c:pt idx="58">
                  <c:v>39387</c:v>
                </c:pt>
                <c:pt idx="59">
                  <c:v>39417</c:v>
                </c:pt>
                <c:pt idx="60">
                  <c:v>39448</c:v>
                </c:pt>
                <c:pt idx="61">
                  <c:v>39479</c:v>
                </c:pt>
                <c:pt idx="62">
                  <c:v>39508</c:v>
                </c:pt>
                <c:pt idx="63">
                  <c:v>39539</c:v>
                </c:pt>
                <c:pt idx="64">
                  <c:v>39569</c:v>
                </c:pt>
                <c:pt idx="65">
                  <c:v>39600</c:v>
                </c:pt>
                <c:pt idx="66">
                  <c:v>39630</c:v>
                </c:pt>
                <c:pt idx="67">
                  <c:v>39661</c:v>
                </c:pt>
                <c:pt idx="68">
                  <c:v>39692</c:v>
                </c:pt>
                <c:pt idx="69">
                  <c:v>39722</c:v>
                </c:pt>
                <c:pt idx="70">
                  <c:v>39753</c:v>
                </c:pt>
                <c:pt idx="71">
                  <c:v>39783</c:v>
                </c:pt>
                <c:pt idx="72">
                  <c:v>39814</c:v>
                </c:pt>
                <c:pt idx="73">
                  <c:v>39845</c:v>
                </c:pt>
                <c:pt idx="74">
                  <c:v>39873</c:v>
                </c:pt>
                <c:pt idx="75">
                  <c:v>39904</c:v>
                </c:pt>
                <c:pt idx="76">
                  <c:v>39934</c:v>
                </c:pt>
                <c:pt idx="77">
                  <c:v>39965</c:v>
                </c:pt>
                <c:pt idx="78">
                  <c:v>39995</c:v>
                </c:pt>
                <c:pt idx="79">
                  <c:v>40026</c:v>
                </c:pt>
                <c:pt idx="80">
                  <c:v>40057</c:v>
                </c:pt>
                <c:pt idx="81">
                  <c:v>40087</c:v>
                </c:pt>
                <c:pt idx="82">
                  <c:v>40118</c:v>
                </c:pt>
                <c:pt idx="83">
                  <c:v>40148</c:v>
                </c:pt>
                <c:pt idx="84">
                  <c:v>40179</c:v>
                </c:pt>
                <c:pt idx="85">
                  <c:v>40210</c:v>
                </c:pt>
                <c:pt idx="86">
                  <c:v>40238</c:v>
                </c:pt>
                <c:pt idx="87">
                  <c:v>40269</c:v>
                </c:pt>
                <c:pt idx="88">
                  <c:v>40299</c:v>
                </c:pt>
                <c:pt idx="89">
                  <c:v>40330</c:v>
                </c:pt>
                <c:pt idx="90">
                  <c:v>40360</c:v>
                </c:pt>
                <c:pt idx="91">
                  <c:v>40391</c:v>
                </c:pt>
                <c:pt idx="92">
                  <c:v>40422</c:v>
                </c:pt>
                <c:pt idx="93">
                  <c:v>40452</c:v>
                </c:pt>
                <c:pt idx="94">
                  <c:v>40483</c:v>
                </c:pt>
                <c:pt idx="95">
                  <c:v>40513</c:v>
                </c:pt>
                <c:pt idx="96">
                  <c:v>40544</c:v>
                </c:pt>
                <c:pt idx="97">
                  <c:v>40575</c:v>
                </c:pt>
                <c:pt idx="98">
                  <c:v>40603</c:v>
                </c:pt>
                <c:pt idx="99">
                  <c:v>40634</c:v>
                </c:pt>
                <c:pt idx="100">
                  <c:v>40664</c:v>
                </c:pt>
                <c:pt idx="101">
                  <c:v>40695</c:v>
                </c:pt>
                <c:pt idx="102">
                  <c:v>40725</c:v>
                </c:pt>
                <c:pt idx="103">
                  <c:v>40756</c:v>
                </c:pt>
                <c:pt idx="104">
                  <c:v>40787</c:v>
                </c:pt>
                <c:pt idx="105">
                  <c:v>40817</c:v>
                </c:pt>
                <c:pt idx="106">
                  <c:v>40848</c:v>
                </c:pt>
                <c:pt idx="107">
                  <c:v>40878</c:v>
                </c:pt>
                <c:pt idx="108">
                  <c:v>40909</c:v>
                </c:pt>
                <c:pt idx="109">
                  <c:v>40940</c:v>
                </c:pt>
                <c:pt idx="110">
                  <c:v>40969</c:v>
                </c:pt>
                <c:pt idx="111">
                  <c:v>41000</c:v>
                </c:pt>
                <c:pt idx="112">
                  <c:v>41030</c:v>
                </c:pt>
                <c:pt idx="113">
                  <c:v>41061</c:v>
                </c:pt>
                <c:pt idx="114">
                  <c:v>41091</c:v>
                </c:pt>
                <c:pt idx="115">
                  <c:v>41122</c:v>
                </c:pt>
                <c:pt idx="116">
                  <c:v>41153</c:v>
                </c:pt>
                <c:pt idx="117">
                  <c:v>41183</c:v>
                </c:pt>
                <c:pt idx="118">
                  <c:v>41214</c:v>
                </c:pt>
                <c:pt idx="119">
                  <c:v>41244</c:v>
                </c:pt>
                <c:pt idx="120">
                  <c:v>41275</c:v>
                </c:pt>
                <c:pt idx="121">
                  <c:v>41306</c:v>
                </c:pt>
                <c:pt idx="122">
                  <c:v>41334</c:v>
                </c:pt>
                <c:pt idx="123">
                  <c:v>41365</c:v>
                </c:pt>
                <c:pt idx="124">
                  <c:v>41395</c:v>
                </c:pt>
                <c:pt idx="125">
                  <c:v>41426</c:v>
                </c:pt>
                <c:pt idx="126">
                  <c:v>41456</c:v>
                </c:pt>
                <c:pt idx="127">
                  <c:v>41487</c:v>
                </c:pt>
                <c:pt idx="128">
                  <c:v>41518</c:v>
                </c:pt>
                <c:pt idx="129">
                  <c:v>41548</c:v>
                </c:pt>
                <c:pt idx="130">
                  <c:v>41579</c:v>
                </c:pt>
                <c:pt idx="131">
                  <c:v>41609</c:v>
                </c:pt>
                <c:pt idx="132">
                  <c:v>41640</c:v>
                </c:pt>
                <c:pt idx="133">
                  <c:v>41671</c:v>
                </c:pt>
                <c:pt idx="134">
                  <c:v>41699</c:v>
                </c:pt>
                <c:pt idx="135">
                  <c:v>41730</c:v>
                </c:pt>
                <c:pt idx="136">
                  <c:v>41760</c:v>
                </c:pt>
                <c:pt idx="137">
                  <c:v>41791</c:v>
                </c:pt>
                <c:pt idx="138">
                  <c:v>41821</c:v>
                </c:pt>
                <c:pt idx="139">
                  <c:v>41852</c:v>
                </c:pt>
                <c:pt idx="140">
                  <c:v>41883</c:v>
                </c:pt>
                <c:pt idx="141">
                  <c:v>41913</c:v>
                </c:pt>
                <c:pt idx="142">
                  <c:v>41944</c:v>
                </c:pt>
                <c:pt idx="143">
                  <c:v>41974</c:v>
                </c:pt>
                <c:pt idx="144">
                  <c:v>42005</c:v>
                </c:pt>
                <c:pt idx="145">
                  <c:v>42036</c:v>
                </c:pt>
                <c:pt idx="146">
                  <c:v>42064</c:v>
                </c:pt>
                <c:pt idx="147">
                  <c:v>42095</c:v>
                </c:pt>
                <c:pt idx="148">
                  <c:v>42125</c:v>
                </c:pt>
                <c:pt idx="149">
                  <c:v>42156</c:v>
                </c:pt>
                <c:pt idx="150">
                  <c:v>42186</c:v>
                </c:pt>
                <c:pt idx="151">
                  <c:v>42217</c:v>
                </c:pt>
                <c:pt idx="152">
                  <c:v>42248</c:v>
                </c:pt>
                <c:pt idx="153">
                  <c:v>42278</c:v>
                </c:pt>
                <c:pt idx="154">
                  <c:v>42309</c:v>
                </c:pt>
                <c:pt idx="155">
                  <c:v>42339</c:v>
                </c:pt>
                <c:pt idx="156">
                  <c:v>42370</c:v>
                </c:pt>
                <c:pt idx="157">
                  <c:v>42401</c:v>
                </c:pt>
                <c:pt idx="158">
                  <c:v>42430</c:v>
                </c:pt>
                <c:pt idx="159">
                  <c:v>42461</c:v>
                </c:pt>
                <c:pt idx="160">
                  <c:v>42491</c:v>
                </c:pt>
                <c:pt idx="161">
                  <c:v>42522</c:v>
                </c:pt>
                <c:pt idx="162">
                  <c:v>42552</c:v>
                </c:pt>
                <c:pt idx="163">
                  <c:v>42583</c:v>
                </c:pt>
                <c:pt idx="164">
                  <c:v>42614</c:v>
                </c:pt>
                <c:pt idx="165">
                  <c:v>42644</c:v>
                </c:pt>
                <c:pt idx="166">
                  <c:v>42675</c:v>
                </c:pt>
                <c:pt idx="167">
                  <c:v>42705</c:v>
                </c:pt>
                <c:pt idx="168">
                  <c:v>42736</c:v>
                </c:pt>
                <c:pt idx="169">
                  <c:v>42767</c:v>
                </c:pt>
                <c:pt idx="170">
                  <c:v>42795</c:v>
                </c:pt>
                <c:pt idx="171">
                  <c:v>42826</c:v>
                </c:pt>
                <c:pt idx="172">
                  <c:v>42856</c:v>
                </c:pt>
                <c:pt idx="173">
                  <c:v>42887</c:v>
                </c:pt>
                <c:pt idx="174">
                  <c:v>42917</c:v>
                </c:pt>
                <c:pt idx="175">
                  <c:v>42948</c:v>
                </c:pt>
                <c:pt idx="176">
                  <c:v>42979</c:v>
                </c:pt>
                <c:pt idx="177">
                  <c:v>43009</c:v>
                </c:pt>
                <c:pt idx="178">
                  <c:v>43040</c:v>
                </c:pt>
                <c:pt idx="179">
                  <c:v>43070</c:v>
                </c:pt>
                <c:pt idx="180">
                  <c:v>43101</c:v>
                </c:pt>
                <c:pt idx="181">
                  <c:v>43132</c:v>
                </c:pt>
                <c:pt idx="182">
                  <c:v>43160</c:v>
                </c:pt>
                <c:pt idx="183">
                  <c:v>43191</c:v>
                </c:pt>
                <c:pt idx="184">
                  <c:v>43221</c:v>
                </c:pt>
              </c:numCache>
            </c:numRef>
          </c:cat>
          <c:val>
            <c:numRef>
              <c:f>Sheet1!$B$2:$B$186</c:f>
              <c:numCache>
                <c:formatCode>General</c:formatCode>
                <c:ptCount val="185"/>
                <c:pt idx="0">
                  <c:v>25.1</c:v>
                </c:pt>
                <c:pt idx="1">
                  <c:v>20.62</c:v>
                </c:pt>
                <c:pt idx="2">
                  <c:v>28.01</c:v>
                </c:pt>
                <c:pt idx="3">
                  <c:v>34.01</c:v>
                </c:pt>
                <c:pt idx="4">
                  <c:v>45.78</c:v>
                </c:pt>
                <c:pt idx="5">
                  <c:v>52.07</c:v>
                </c:pt>
                <c:pt idx="6">
                  <c:v>28.9</c:v>
                </c:pt>
                <c:pt idx="7">
                  <c:v>23.51</c:v>
                </c:pt>
                <c:pt idx="8">
                  <c:v>25.5</c:v>
                </c:pt>
                <c:pt idx="9">
                  <c:v>25.5</c:v>
                </c:pt>
                <c:pt idx="10">
                  <c:v>25.37</c:v>
                </c:pt>
                <c:pt idx="11">
                  <c:v>22.19</c:v>
                </c:pt>
                <c:pt idx="12">
                  <c:v>29.37</c:v>
                </c:pt>
                <c:pt idx="13">
                  <c:v>27.12</c:v>
                </c:pt>
                <c:pt idx="14">
                  <c:v>32.380000000000003</c:v>
                </c:pt>
                <c:pt idx="15">
                  <c:v>43.58</c:v>
                </c:pt>
                <c:pt idx="16">
                  <c:v>53.85</c:v>
                </c:pt>
                <c:pt idx="17">
                  <c:v>47.85</c:v>
                </c:pt>
                <c:pt idx="18">
                  <c:v>30.96</c:v>
                </c:pt>
                <c:pt idx="19">
                  <c:v>27.22</c:v>
                </c:pt>
                <c:pt idx="20">
                  <c:v>29.25</c:v>
                </c:pt>
                <c:pt idx="21">
                  <c:v>29.72</c:v>
                </c:pt>
                <c:pt idx="22">
                  <c:v>26.82</c:v>
                </c:pt>
                <c:pt idx="23">
                  <c:v>25.87</c:v>
                </c:pt>
                <c:pt idx="24">
                  <c:v>33.43</c:v>
                </c:pt>
                <c:pt idx="25">
                  <c:v>28.74</c:v>
                </c:pt>
                <c:pt idx="26">
                  <c:v>36.22</c:v>
                </c:pt>
                <c:pt idx="27">
                  <c:v>47.97</c:v>
                </c:pt>
                <c:pt idx="28">
                  <c:v>58.55</c:v>
                </c:pt>
                <c:pt idx="29">
                  <c:v>53.97</c:v>
                </c:pt>
                <c:pt idx="30">
                  <c:v>36.28</c:v>
                </c:pt>
                <c:pt idx="31">
                  <c:v>29.66</c:v>
                </c:pt>
                <c:pt idx="32">
                  <c:v>32.31</c:v>
                </c:pt>
                <c:pt idx="33">
                  <c:v>34.4</c:v>
                </c:pt>
                <c:pt idx="34">
                  <c:v>31.4</c:v>
                </c:pt>
                <c:pt idx="35">
                  <c:v>31.69</c:v>
                </c:pt>
                <c:pt idx="36">
                  <c:v>40.64</c:v>
                </c:pt>
                <c:pt idx="37">
                  <c:v>35.76</c:v>
                </c:pt>
                <c:pt idx="38">
                  <c:v>47.39</c:v>
                </c:pt>
                <c:pt idx="39">
                  <c:v>63.05</c:v>
                </c:pt>
                <c:pt idx="40">
                  <c:v>69.95</c:v>
                </c:pt>
                <c:pt idx="41">
                  <c:v>53.46</c:v>
                </c:pt>
                <c:pt idx="42">
                  <c:v>41.28</c:v>
                </c:pt>
                <c:pt idx="43">
                  <c:v>39.5</c:v>
                </c:pt>
                <c:pt idx="44">
                  <c:v>43.34</c:v>
                </c:pt>
                <c:pt idx="45">
                  <c:v>42.21</c:v>
                </c:pt>
                <c:pt idx="46">
                  <c:v>39.51</c:v>
                </c:pt>
                <c:pt idx="47">
                  <c:v>39.76</c:v>
                </c:pt>
                <c:pt idx="48">
                  <c:v>50.99</c:v>
                </c:pt>
                <c:pt idx="49">
                  <c:v>45.28</c:v>
                </c:pt>
                <c:pt idx="50">
                  <c:v>59.72</c:v>
                </c:pt>
                <c:pt idx="51">
                  <c:v>73.290000000000006</c:v>
                </c:pt>
                <c:pt idx="52">
                  <c:v>83.58</c:v>
                </c:pt>
                <c:pt idx="53">
                  <c:v>63.01</c:v>
                </c:pt>
                <c:pt idx="54">
                  <c:v>47.77</c:v>
                </c:pt>
                <c:pt idx="55">
                  <c:v>49.01</c:v>
                </c:pt>
                <c:pt idx="56">
                  <c:v>52.72</c:v>
                </c:pt>
                <c:pt idx="57">
                  <c:v>50.74</c:v>
                </c:pt>
                <c:pt idx="58">
                  <c:v>50.37</c:v>
                </c:pt>
                <c:pt idx="59">
                  <c:v>50.88</c:v>
                </c:pt>
                <c:pt idx="60">
                  <c:v>61.4</c:v>
                </c:pt>
                <c:pt idx="61">
                  <c:v>56.88</c:v>
                </c:pt>
                <c:pt idx="62">
                  <c:v>70.27</c:v>
                </c:pt>
                <c:pt idx="63">
                  <c:v>87.66</c:v>
                </c:pt>
                <c:pt idx="64">
                  <c:v>100.01</c:v>
                </c:pt>
                <c:pt idx="65">
                  <c:v>72.12</c:v>
                </c:pt>
                <c:pt idx="66">
                  <c:v>54.02</c:v>
                </c:pt>
                <c:pt idx="67">
                  <c:v>55.76</c:v>
                </c:pt>
                <c:pt idx="68">
                  <c:v>55.94</c:v>
                </c:pt>
                <c:pt idx="69">
                  <c:v>56.92</c:v>
                </c:pt>
                <c:pt idx="70">
                  <c:v>60.24</c:v>
                </c:pt>
                <c:pt idx="71">
                  <c:v>58.29</c:v>
                </c:pt>
                <c:pt idx="72">
                  <c:v>80.62</c:v>
                </c:pt>
                <c:pt idx="73">
                  <c:v>69.12</c:v>
                </c:pt>
                <c:pt idx="74">
                  <c:v>81.47</c:v>
                </c:pt>
                <c:pt idx="75">
                  <c:v>112.56</c:v>
                </c:pt>
                <c:pt idx="76">
                  <c:v>123.38</c:v>
                </c:pt>
                <c:pt idx="77">
                  <c:v>86.21</c:v>
                </c:pt>
                <c:pt idx="78">
                  <c:v>70.38</c:v>
                </c:pt>
                <c:pt idx="79">
                  <c:v>73.19</c:v>
                </c:pt>
                <c:pt idx="80">
                  <c:v>79.42</c:v>
                </c:pt>
                <c:pt idx="81">
                  <c:v>78.599999999999994</c:v>
                </c:pt>
                <c:pt idx="82">
                  <c:v>75.06</c:v>
                </c:pt>
                <c:pt idx="83">
                  <c:v>75.09</c:v>
                </c:pt>
                <c:pt idx="84">
                  <c:v>113.32</c:v>
                </c:pt>
                <c:pt idx="85">
                  <c:v>96.04</c:v>
                </c:pt>
                <c:pt idx="86">
                  <c:v>114.44</c:v>
                </c:pt>
                <c:pt idx="87">
                  <c:v>137.07</c:v>
                </c:pt>
                <c:pt idx="88">
                  <c:v>155.9</c:v>
                </c:pt>
                <c:pt idx="89">
                  <c:v>106.74</c:v>
                </c:pt>
                <c:pt idx="90">
                  <c:v>88.08</c:v>
                </c:pt>
                <c:pt idx="91">
                  <c:v>93.88</c:v>
                </c:pt>
                <c:pt idx="92">
                  <c:v>98.56</c:v>
                </c:pt>
                <c:pt idx="93">
                  <c:v>104.98</c:v>
                </c:pt>
                <c:pt idx="94">
                  <c:v>94.57</c:v>
                </c:pt>
                <c:pt idx="95">
                  <c:v>97.26</c:v>
                </c:pt>
                <c:pt idx="96">
                  <c:v>146.76</c:v>
                </c:pt>
                <c:pt idx="97">
                  <c:v>118.25</c:v>
                </c:pt>
                <c:pt idx="98">
                  <c:v>142.41</c:v>
                </c:pt>
                <c:pt idx="99">
                  <c:v>183.49</c:v>
                </c:pt>
                <c:pt idx="100">
                  <c:v>195.43</c:v>
                </c:pt>
                <c:pt idx="101">
                  <c:v>133.38</c:v>
                </c:pt>
                <c:pt idx="102">
                  <c:v>109.39</c:v>
                </c:pt>
                <c:pt idx="103">
                  <c:v>107.46</c:v>
                </c:pt>
                <c:pt idx="104">
                  <c:v>120.81</c:v>
                </c:pt>
                <c:pt idx="105">
                  <c:v>129.57</c:v>
                </c:pt>
                <c:pt idx="106">
                  <c:v>123.12</c:v>
                </c:pt>
                <c:pt idx="107">
                  <c:v>131.68</c:v>
                </c:pt>
                <c:pt idx="108">
                  <c:v>195.74</c:v>
                </c:pt>
                <c:pt idx="109">
                  <c:v>166.17</c:v>
                </c:pt>
                <c:pt idx="110">
                  <c:v>201.91</c:v>
                </c:pt>
                <c:pt idx="111">
                  <c:v>240.78</c:v>
                </c:pt>
                <c:pt idx="112">
                  <c:v>258.45</c:v>
                </c:pt>
                <c:pt idx="113">
                  <c:v>178.25</c:v>
                </c:pt>
                <c:pt idx="114">
                  <c:v>147.24</c:v>
                </c:pt>
                <c:pt idx="115">
                  <c:v>148.22</c:v>
                </c:pt>
                <c:pt idx="116">
                  <c:v>167.26</c:v>
                </c:pt>
                <c:pt idx="117">
                  <c:v>167.67</c:v>
                </c:pt>
                <c:pt idx="118">
                  <c:v>164.1</c:v>
                </c:pt>
                <c:pt idx="119">
                  <c:v>169.31</c:v>
                </c:pt>
                <c:pt idx="120">
                  <c:v>263.14</c:v>
                </c:pt>
                <c:pt idx="121">
                  <c:v>315.47000000000003</c:v>
                </c:pt>
                <c:pt idx="122">
                  <c:v>270.58</c:v>
                </c:pt>
                <c:pt idx="123">
                  <c:v>329.73</c:v>
                </c:pt>
                <c:pt idx="124">
                  <c:v>339.48</c:v>
                </c:pt>
                <c:pt idx="125">
                  <c:v>227.34</c:v>
                </c:pt>
                <c:pt idx="126">
                  <c:v>174.86</c:v>
                </c:pt>
                <c:pt idx="127">
                  <c:v>184.35</c:v>
                </c:pt>
                <c:pt idx="128">
                  <c:v>200.9</c:v>
                </c:pt>
                <c:pt idx="129">
                  <c:v>199.94</c:v>
                </c:pt>
                <c:pt idx="130">
                  <c:v>190.02</c:v>
                </c:pt>
                <c:pt idx="131">
                  <c:v>203.13</c:v>
                </c:pt>
                <c:pt idx="132">
                  <c:v>307.39999999999998</c:v>
                </c:pt>
                <c:pt idx="133">
                  <c:v>362.18</c:v>
                </c:pt>
                <c:pt idx="134">
                  <c:v>327.07</c:v>
                </c:pt>
                <c:pt idx="135">
                  <c:v>399</c:v>
                </c:pt>
                <c:pt idx="136">
                  <c:v>451.74</c:v>
                </c:pt>
                <c:pt idx="137">
                  <c:v>269.42999999999961</c:v>
                </c:pt>
                <c:pt idx="138">
                  <c:v>233.14</c:v>
                </c:pt>
                <c:pt idx="139">
                  <c:v>237.69</c:v>
                </c:pt>
                <c:pt idx="140">
                  <c:v>254.79</c:v>
                </c:pt>
                <c:pt idx="141">
                  <c:v>245.77</c:v>
                </c:pt>
                <c:pt idx="142">
                  <c:v>246.22</c:v>
                </c:pt>
                <c:pt idx="143">
                  <c:v>245.17</c:v>
                </c:pt>
                <c:pt idx="144">
                  <c:v>391.34</c:v>
                </c:pt>
                <c:pt idx="145">
                  <c:v>398.29</c:v>
                </c:pt>
                <c:pt idx="146">
                  <c:v>379.57</c:v>
                </c:pt>
                <c:pt idx="147">
                  <c:v>474.31</c:v>
                </c:pt>
                <c:pt idx="148">
                  <c:v>514.89</c:v>
                </c:pt>
                <c:pt idx="149">
                  <c:v>314.89</c:v>
                </c:pt>
                <c:pt idx="150">
                  <c:v>264.07</c:v>
                </c:pt>
                <c:pt idx="151">
                  <c:v>292.44</c:v>
                </c:pt>
                <c:pt idx="152">
                  <c:v>297.27999999999997</c:v>
                </c:pt>
                <c:pt idx="153">
                  <c:v>307.82</c:v>
                </c:pt>
                <c:pt idx="154">
                  <c:v>299.79000000000002</c:v>
                </c:pt>
                <c:pt idx="155">
                  <c:v>298.7</c:v>
                </c:pt>
                <c:pt idx="156">
                  <c:v>484.83</c:v>
                </c:pt>
                <c:pt idx="157">
                  <c:v>495.94</c:v>
                </c:pt>
                <c:pt idx="158">
                  <c:v>460.21</c:v>
                </c:pt>
                <c:pt idx="159">
                  <c:v>555.14</c:v>
                </c:pt>
                <c:pt idx="160">
                  <c:v>615.81999999999948</c:v>
                </c:pt>
                <c:pt idx="161">
                  <c:v>372.22</c:v>
                </c:pt>
                <c:pt idx="162">
                  <c:v>327.92</c:v>
                </c:pt>
                <c:pt idx="163">
                  <c:v>322.92</c:v>
                </c:pt>
                <c:pt idx="164">
                  <c:v>368</c:v>
                </c:pt>
                <c:pt idx="165">
                  <c:v>369.39</c:v>
                </c:pt>
                <c:pt idx="166">
                  <c:v>337.6</c:v>
                </c:pt>
                <c:pt idx="167">
                  <c:v>385.36</c:v>
                </c:pt>
                <c:pt idx="168">
                  <c:v>595.66999999999996</c:v>
                </c:pt>
                <c:pt idx="169">
                  <c:v>576.21</c:v>
                </c:pt>
                <c:pt idx="170">
                  <c:v>546.19000000000005</c:v>
                </c:pt>
                <c:pt idx="171">
                  <c:v>695.45999999999947</c:v>
                </c:pt>
                <c:pt idx="172">
                  <c:v>732.21</c:v>
                </c:pt>
                <c:pt idx="173">
                  <c:v>482.38</c:v>
                </c:pt>
                <c:pt idx="174">
                  <c:v>418.36</c:v>
                </c:pt>
                <c:pt idx="175">
                  <c:v>421.96</c:v>
                </c:pt>
                <c:pt idx="176">
                  <c:v>437.8</c:v>
                </c:pt>
                <c:pt idx="177">
                  <c:v>429.5</c:v>
                </c:pt>
                <c:pt idx="178">
                  <c:v>439.97</c:v>
                </c:pt>
                <c:pt idx="179">
                  <c:v>470.33</c:v>
                </c:pt>
                <c:pt idx="180">
                  <c:v>693.57</c:v>
                </c:pt>
                <c:pt idx="181">
                  <c:v>657.69</c:v>
                </c:pt>
                <c:pt idx="182">
                  <c:v>681.24</c:v>
                </c:pt>
                <c:pt idx="183">
                  <c:v>825.91</c:v>
                </c:pt>
                <c:pt idx="184">
                  <c:v>912.16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7A7-D745-823A-53D1898661D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25660704"/>
        <c:axId val="-2025658384"/>
      </c:lineChart>
      <c:dateAx>
        <c:axId val="-2025660704"/>
        <c:scaling>
          <c:orientation val="minMax"/>
        </c:scaling>
        <c:delete val="0"/>
        <c:axPos val="b"/>
        <c:numFmt formatCode="yyyy" sourceLinked="0"/>
        <c:majorTickMark val="none"/>
        <c:minorTickMark val="none"/>
        <c:tickLblPos val="nextTo"/>
        <c:spPr>
          <a:noFill/>
          <a:ln w="25400" cap="flat" cmpd="sng" algn="ctr">
            <a:solidFill>
              <a:schemeClr val="tx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pPr>
            <a:endParaRPr lang="en-US"/>
          </a:p>
        </c:txPr>
        <c:crossAx val="-2025658384"/>
        <c:crosses val="autoZero"/>
        <c:auto val="0"/>
        <c:lblOffset val="100"/>
        <c:baseTimeUnit val="months"/>
        <c:majorUnit val="1"/>
        <c:majorTimeUnit val="years"/>
      </c:dateAx>
      <c:valAx>
        <c:axId val="-2025658384"/>
        <c:scaling>
          <c:orientation val="minMax"/>
          <c:max val="900"/>
        </c:scaling>
        <c:delete val="0"/>
        <c:axPos val="r"/>
        <c:numFmt formatCode="#,##0" sourceLinked="0"/>
        <c:majorTickMark val="out"/>
        <c:minorTickMark val="none"/>
        <c:tickLblPos val="high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defRPr>
            </a:pPr>
            <a:endParaRPr lang="en-US"/>
          </a:p>
        </c:txPr>
        <c:crossAx val="-2025660704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B69E1E5-FD0E-9C46-B149-99DF743CACEE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9077900-D9D2-7647-B9A0-91F3BAA0ED3A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7CFDDA-E9AE-3E42-B931-18A066F01C97}" type="datetimeFigureOut">
              <a:rPr lang="en-US" smtClean="0"/>
              <a:t>11/7/19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33488-A115-A44B-AD30-AEC6ACF5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34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7492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All this stuff is available for viewing through the </a:t>
            </a:r>
            <a:r>
              <a:rPr lang="en-US" b="0" dirty="0" err="1"/>
              <a:t>eBird</a:t>
            </a:r>
            <a:r>
              <a:rPr lang="en-US" b="0" dirty="0"/>
              <a:t> website for 122 species and that number will expand to 500 species by the end of the year.</a:t>
            </a:r>
          </a:p>
          <a:p>
            <a:endParaRPr lang="en-US" b="0" dirty="0"/>
          </a:p>
          <a:p>
            <a:r>
              <a:rPr lang="en-US" b="0" dirty="0"/>
              <a:t>Data can also be downloaded if you want to work with it yourself and there's an R package to do that called </a:t>
            </a:r>
            <a:r>
              <a:rPr lang="en-US" b="0" dirty="0" err="1"/>
              <a:t>ebirdst</a:t>
            </a:r>
            <a:r>
              <a:rPr lang="en-US" b="0" dirty="0"/>
              <a:t>. In some cases you may be able to use this data, rather than having to build your own models and work with the raw data.</a:t>
            </a:r>
          </a:p>
          <a:p>
            <a:endParaRPr lang="en-US" b="0" dirty="0"/>
          </a:p>
          <a:p>
            <a:r>
              <a:rPr lang="en-US" b="0" dirty="0"/>
              <a:t>Finally, there are two talks on </a:t>
            </a:r>
            <a:r>
              <a:rPr lang="en-US" b="0" dirty="0" err="1"/>
              <a:t>eBird</a:t>
            </a:r>
            <a:r>
              <a:rPr lang="en-US" b="0" dirty="0"/>
              <a:t> S&amp;T at AOS this year.</a:t>
            </a:r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2234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But obviously, you’re here because you want to dive into the data yourselves</a:t>
            </a:r>
          </a:p>
          <a:p>
            <a:endParaRPr lang="en-US" b="0" dirty="0"/>
          </a:p>
          <a:p>
            <a:r>
              <a:rPr lang="en-US" b="0" dirty="0"/>
              <a:t>EBD is large text file released monthly containing the entire </a:t>
            </a:r>
            <a:r>
              <a:rPr lang="en-US" b="0" dirty="0" err="1"/>
              <a:t>eBird</a:t>
            </a:r>
            <a:r>
              <a:rPr lang="en-US" b="0" dirty="0"/>
              <a:t> database, with some exceptions (like sensitive species)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281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200 GB text file with over 600 million rows of data!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84958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7964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9940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extract just the stuff we need from the file, so it’s small enough to work with in 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3144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is a programing language called AWK designed for text process</a:t>
            </a:r>
          </a:p>
          <a:p>
            <a:endParaRPr lang="en-US" dirty="0"/>
          </a:p>
          <a:p>
            <a:r>
              <a:rPr lang="en-US" dirty="0"/>
              <a:t>It’s super fast for processing text files, but challenging to learn the syntax and you have to use the terminal, it was invented in the 70s so it's a little archaic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7002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We've developed an R package, that uses AWK behind the scenes to extract data from the EBD, but as a user you just write R code so it's much easier to work with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1283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Part I of this workshop will focus on auk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989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87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Who’s submitted an </a:t>
            </a:r>
            <a:r>
              <a:rPr lang="en-US" dirty="0" err="1"/>
              <a:t>eBird</a:t>
            </a:r>
            <a:r>
              <a:rPr lang="en-US" dirty="0"/>
              <a:t> checklist?</a:t>
            </a:r>
          </a:p>
          <a:p>
            <a:r>
              <a:rPr lang="en-US" dirty="0"/>
              <a:t>Who’s tried to use </a:t>
            </a:r>
            <a:r>
              <a:rPr lang="en-US" dirty="0" err="1"/>
              <a:t>eBird</a:t>
            </a:r>
            <a:r>
              <a:rPr lang="en-US" dirty="0"/>
              <a:t> data before?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687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All data in </a:t>
            </a:r>
            <a:r>
              <a:rPr lang="en-US" b="0" dirty="0" err="1"/>
              <a:t>eBird</a:t>
            </a:r>
            <a:r>
              <a:rPr lang="en-US" b="0" dirty="0"/>
              <a:t> are collected in the form of a checklist: a list of all species observed in a single birding event.</a:t>
            </a:r>
          </a:p>
          <a:p>
            <a:endParaRPr lang="en-US" b="0" dirty="0"/>
          </a:p>
          <a:p>
            <a:r>
              <a:rPr lang="en-US" b="0" dirty="0"/>
              <a:t>This is in contrast to </a:t>
            </a:r>
            <a:r>
              <a:rPr lang="en-US" b="0" dirty="0" err="1"/>
              <a:t>iNaturalist</a:t>
            </a:r>
            <a:r>
              <a:rPr lang="en-US" b="0" dirty="0"/>
              <a:t> etc.</a:t>
            </a:r>
          </a:p>
          <a:p>
            <a:endParaRPr lang="en-US" b="0" dirty="0"/>
          </a:p>
          <a:p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2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largest repositories of biodiversity data</a:t>
            </a:r>
          </a:p>
          <a:p>
            <a:endParaRPr lang="en-US" dirty="0"/>
          </a:p>
          <a:p>
            <a:r>
              <a:rPr lang="en-US" dirty="0"/>
              <a:t>Program started in 2003 and has seen exponential growth in the number of checklists submitted each month since then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2840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eBird</a:t>
            </a:r>
            <a:r>
              <a:rPr lang="en-US" dirty="0"/>
              <a:t> data are global in scope, this map depicts the number of checklists within 25 km grid cells, and you can see that every country on earth is represented in </a:t>
            </a:r>
            <a:r>
              <a:rPr lang="en-US" dirty="0" err="1"/>
              <a:t>eBird</a:t>
            </a:r>
            <a:r>
              <a:rPr lang="en-US" dirty="0"/>
              <a:t>. </a:t>
            </a:r>
          </a:p>
          <a:p>
            <a:r>
              <a:rPr lang="en-US" dirty="0" err="1"/>
              <a:t>eBird</a:t>
            </a:r>
            <a:r>
              <a:rPr lang="en-US" dirty="0"/>
              <a:t> started in North America, before going global</a:t>
            </a:r>
            <a:r>
              <a:rPr lang="en-US" baseline="0" dirty="0"/>
              <a:t> in 2010, and you can see there is still a US bias in </a:t>
            </a:r>
            <a:r>
              <a:rPr lang="en-US" baseline="0" dirty="0" err="1"/>
              <a:t>eBird</a:t>
            </a:r>
            <a:r>
              <a:rPr lang="en-US" baseline="0" dirty="0"/>
              <a:t> data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69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web: tools for exploring the data</a:t>
            </a:r>
          </a:p>
          <a:p>
            <a:endParaRPr lang="en-US" dirty="0"/>
          </a:p>
          <a:p>
            <a:r>
              <a:rPr lang="en-US" dirty="0"/>
              <a:t>S&amp;T: provides access to distribution models for a suite of North American species</a:t>
            </a:r>
          </a:p>
          <a:p>
            <a:endParaRPr lang="en-US" dirty="0"/>
          </a:p>
          <a:p>
            <a:r>
              <a:rPr lang="en-US" dirty="0"/>
              <a:t>raw: raw </a:t>
            </a:r>
            <a:r>
              <a:rPr lang="en-US" dirty="0" err="1"/>
              <a:t>eBird</a:t>
            </a:r>
            <a:r>
              <a:rPr lang="en-US" dirty="0"/>
              <a:t> data to do your own analyses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Mention GBIF: a degraded form of </a:t>
            </a:r>
            <a:r>
              <a:rPr lang="en-US" dirty="0" err="1"/>
              <a:t>eBird</a:t>
            </a:r>
            <a:r>
              <a:rPr lang="en-US" dirty="0"/>
              <a:t> data, don’t use it because presence only and doesn’t include all fields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3620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The </a:t>
            </a:r>
            <a:r>
              <a:rPr lang="en-US" b="0" dirty="0" err="1"/>
              <a:t>eBird</a:t>
            </a:r>
            <a:r>
              <a:rPr lang="en-US" b="0" dirty="0"/>
              <a:t> website has all sorts of amazing tools for summarizing and visualizing </a:t>
            </a:r>
            <a:r>
              <a:rPr lang="en-US" b="0" dirty="0" err="1"/>
              <a:t>eBird</a:t>
            </a:r>
            <a:r>
              <a:rPr lang="en-US" b="0" dirty="0"/>
              <a:t> data, which can be super useful for exploratory analysis</a:t>
            </a:r>
          </a:p>
          <a:p>
            <a:endParaRPr lang="en-US" b="0" dirty="0"/>
          </a:p>
          <a:p>
            <a:r>
              <a:rPr lang="en-US" b="0" dirty="0" err="1"/>
              <a:t>eBird</a:t>
            </a:r>
            <a:r>
              <a:rPr lang="en-US" b="0" dirty="0"/>
              <a:t> frequency maps show the frequency of observation on </a:t>
            </a:r>
            <a:r>
              <a:rPr lang="en-US" b="0" dirty="0" err="1"/>
              <a:t>eBird</a:t>
            </a:r>
            <a:r>
              <a:rPr lang="en-US" b="0" dirty="0"/>
              <a:t> checklists, in this case for wood thrush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2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Illustrated checklists shows what birds are present at what time of year for a specific location. Green bar charts indicate observation frequency throughout the year, with thicker green bars indicating higher occurrence rate on </a:t>
            </a:r>
            <a:r>
              <a:rPr lang="en-US" b="0" dirty="0" err="1"/>
              <a:t>eBird</a:t>
            </a:r>
            <a:r>
              <a:rPr lang="en-US" b="0" dirty="0"/>
              <a:t> checklists for that week.</a:t>
            </a:r>
          </a:p>
          <a:p>
            <a:endParaRPr lang="en-US" b="0" dirty="0"/>
          </a:p>
          <a:p>
            <a:r>
              <a:rPr lang="en-US" b="0" dirty="0"/>
              <a:t>EXAMPLES</a:t>
            </a:r>
          </a:p>
          <a:p>
            <a:endParaRPr lang="en-US" b="0" dirty="0"/>
          </a:p>
          <a:p>
            <a:r>
              <a:rPr lang="en-US" b="0" dirty="0"/>
              <a:t>encourage you to peruse the </a:t>
            </a:r>
            <a:r>
              <a:rPr lang="en-US" b="0" dirty="0" err="1"/>
              <a:t>eBird</a:t>
            </a:r>
            <a:r>
              <a:rPr lang="en-US" b="0" dirty="0"/>
              <a:t> website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101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sz="12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eST</a:t>
            </a:r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is a project that uses </a:t>
            </a:r>
            <a:r>
              <a:rPr lang="en-US" altLang="ja-JP" sz="12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eBird</a:t>
            </a:r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data to model the distribution, abundance, and trends for a a suite of 122 North American bird species at high spatiotemporal resolution</a:t>
            </a:r>
          </a:p>
          <a:p>
            <a:endParaRPr lang="en-US" altLang="ja-JP" sz="1200" b="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All the resulting information is available on the </a:t>
            </a:r>
            <a:r>
              <a:rPr lang="en-US" altLang="ja-JP" sz="12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eBird</a:t>
            </a:r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website</a:t>
            </a:r>
          </a:p>
          <a:p>
            <a:endParaRPr lang="en-US" altLang="ja-JP" sz="1200" b="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  <a:p>
            <a:r>
              <a:rPr lang="en-US" altLang="ja-JP" sz="1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for example, this map shows the relative abundance of RCKI for each week of the year, throughout the bird's range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433488-A115-A44B-AD30-AEC6ACF5D60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665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30F9418-5B83-A746-9E86-DED2E993E05E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A160E9-B352-2C49-8B51-58F755E589B2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D01DB05-A92A-4D49-8595-8879094720BB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661EC55-19E8-1043-8825-D5580696F6A5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7B7B07B-1D52-1E4A-B611-9C1440D28BF6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29CC74-C201-BB44-88B7-E16AA6D9FFC3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C71711A-BC47-CA44-9877-92D3003F2A98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502FBEC-5E7E-9844-A3F6-A5F4051BD018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9423B52-357B-1441-9B62-0D8AC9B72289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2379F0D-AD16-504D-BC90-12586264C679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5CBE31D-36C7-2548-8724-72332A0B5030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7DD2EE-C84C-D943-B4EE-A3265224EEAB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D34DE35-7F18-034A-91D3-9AA0A58229FE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841FD8-634F-8048-AB75-E14FE421C63B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53120A-9A6F-3B49-8306-483CA126BCFB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10299B5-064B-A341-A5DE-726BF570EC1C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7B738BA-2629-934E-94BF-F5CC72E7235A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F80184-B35E-8147-A90A-80908BB8027E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F15450E-D87A-F045-B427-882C6DA9EF88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C3FF63-CC7D-7A4C-8F5D-299DC77FBD34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939A7E9-E02C-F542-90BF-60410FC3BD97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54C7CE-5D6B-9843-8356-E9E1C2B5358B}" type="slidenum">
              <a:rPr lang="en-US" altLang="ja-JP"/>
              <a:pPr/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609600"/>
            <a:ext cx="10972800" cy="808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imes New Roman" charset="0"/>
              </a:defRPr>
            </a:lvl1pPr>
          </a:lstStyle>
          <a:p>
            <a:fld id="{737452DA-0FC7-9749-AC95-456D3A080DD9}" type="datetime1">
              <a:rPr lang="en-US" altLang="ja-JP"/>
              <a:pPr/>
              <a:t>11/7/19</a:t>
            </a:fld>
            <a:endParaRPr lang="en-US" altLang="ja-JP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smtClean="0">
                <a:solidFill>
                  <a:srgbClr val="898989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imes New Roman" charset="0"/>
              </a:defRPr>
            </a:lvl1pPr>
          </a:lstStyle>
          <a:p>
            <a:fld id="{C594E6CF-1C2C-C34F-9CEA-5AA39B3BE6DB}" type="slidenum">
              <a:rPr lang="en-US" altLang="ja-JP"/>
              <a:pPr/>
              <a:t>‹#›</a:t>
            </a:fld>
            <a:endParaRPr lang="en-US" altLang="ja-JP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E60000"/>
          </a:solidFill>
          <a:latin typeface="+mj-lt"/>
          <a:ea typeface="ＭＳ Ｐゴシック" pitchFamily="24" charset="-128"/>
          <a:cs typeface="ＭＳ Ｐゴシック" pitchFamily="24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E60000"/>
          </a:solidFill>
          <a:latin typeface="Arial" pitchFamily="24" charset="0"/>
          <a:ea typeface="ＭＳ Ｐゴシック" pitchFamily="24" charset="-128"/>
          <a:cs typeface="ＭＳ Ｐゴシック" pitchFamily="24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24" charset="0"/>
          <a:ea typeface="ＭＳ Ｐゴシック" pitchFamily="24" charset="-128"/>
          <a:cs typeface="ＭＳ Ｐゴシック" pitchFamily="24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•"/>
        <a:defRPr sz="32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–"/>
        <a:defRPr sz="28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•"/>
        <a:defRPr sz="24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–"/>
        <a:defRPr sz="20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Clr>
          <a:srgbClr val="FF0000"/>
        </a:buClr>
        <a:buFont typeface="Arial" charset="0"/>
        <a:buChar char="»"/>
        <a:defRPr sz="2000" kern="1200">
          <a:solidFill>
            <a:schemeClr val="tx1"/>
          </a:solidFill>
          <a:latin typeface="Times New Roman"/>
          <a:ea typeface="ＭＳ Ｐゴシック" pitchFamily="24" charset="-128"/>
          <a:cs typeface="Times New Roman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3.emf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Picture 6" descr="CLO for PPT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9762" y="5486400"/>
            <a:ext cx="5832475" cy="62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/>
          <p:nvPr/>
        </p:nvSpPr>
        <p:spPr>
          <a:xfrm>
            <a:off x="-1" y="6361112"/>
            <a:ext cx="12192000" cy="49688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ja-JP" altLang="en-US">
              <a:solidFill>
                <a:srgbClr val="FFFFFF"/>
              </a:solidFill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AFF98C2-4955-9346-800E-5B1B1263E7E7}"/>
              </a:ext>
            </a:extLst>
          </p:cNvPr>
          <p:cNvGrpSpPr/>
          <p:nvPr/>
        </p:nvGrpSpPr>
        <p:grpSpPr>
          <a:xfrm>
            <a:off x="1371600" y="1341140"/>
            <a:ext cx="9155722" cy="2246769"/>
            <a:chOff x="1371600" y="1341140"/>
            <a:chExt cx="9155722" cy="2246769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600" y="1578210"/>
              <a:ext cx="4693646" cy="1828800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A1CA9B-FF78-D744-AE54-4C684EEEBB17}"/>
                </a:ext>
              </a:extLst>
            </p:cNvPr>
            <p:cNvSpPr txBox="1"/>
            <p:nvPr/>
          </p:nvSpPr>
          <p:spPr>
            <a:xfrm>
              <a:off x="6102023" y="1341140"/>
              <a:ext cx="4425299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0" dirty="0">
                  <a:solidFill>
                    <a:srgbClr val="4CA8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Best</a:t>
              </a:r>
            </a:p>
            <a:p>
              <a:r>
                <a:rPr lang="en-US" sz="7000" dirty="0">
                  <a:solidFill>
                    <a:srgbClr val="4CA8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Practices I</a:t>
              </a: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970A262-E61F-6D43-9ABC-0F5CB22A3698}"/>
              </a:ext>
            </a:extLst>
          </p:cNvPr>
          <p:cNvSpPr txBox="1"/>
          <p:nvPr/>
        </p:nvSpPr>
        <p:spPr>
          <a:xfrm>
            <a:off x="1488833" y="3462714"/>
            <a:ext cx="848750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eBird</a:t>
            </a:r>
            <a:r>
              <a:rPr lang="en-US" sz="3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Data Extraction and Processing in R</a:t>
            </a:r>
          </a:p>
        </p:txBody>
      </p:sp>
    </p:spTree>
    <p:extLst>
      <p:ext uri="{BB962C8B-B14F-4D97-AF65-F5344CB8AC3E}">
        <p14:creationId xmlns:p14="http://schemas.microsoft.com/office/powerpoint/2010/main" val="42919101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83A6BDAF-F9C6-4744-8FF3-8F2ECC26B5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9472" y="269496"/>
            <a:ext cx="5792128" cy="5884486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932461B-6722-5446-BF22-27168BB93D4C}"/>
              </a:ext>
            </a:extLst>
          </p:cNvPr>
          <p:cNvGrpSpPr/>
          <p:nvPr/>
        </p:nvGrpSpPr>
        <p:grpSpPr>
          <a:xfrm>
            <a:off x="200956" y="173989"/>
            <a:ext cx="827903" cy="827903"/>
            <a:chOff x="1600200" y="2786507"/>
            <a:chExt cx="827903" cy="82790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AE3DA9E-8020-4644-B742-488150C5D4C7}"/>
                </a:ext>
              </a:extLst>
            </p:cNvPr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304490C1-6653-3942-A4E8-C1153423834A}"/>
                </a:ext>
              </a:extLst>
            </p:cNvPr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4303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948412E-A3C2-5D4F-A066-108C63998E33}"/>
              </a:ext>
            </a:extLst>
          </p:cNvPr>
          <p:cNvGrpSpPr/>
          <p:nvPr/>
        </p:nvGrpSpPr>
        <p:grpSpPr>
          <a:xfrm>
            <a:off x="200956" y="173989"/>
            <a:ext cx="827903" cy="827903"/>
            <a:chOff x="1600200" y="2786507"/>
            <a:chExt cx="827903" cy="82790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D59ABB1-9B84-D447-9579-A63D18471129}"/>
                </a:ext>
              </a:extLst>
            </p:cNvPr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2" name="Title 1">
              <a:extLst>
                <a:ext uri="{FF2B5EF4-FFF2-40B4-BE49-F238E27FC236}">
                  <a16:creationId xmlns:a16="http://schemas.microsoft.com/office/drawing/2014/main" id="{D56857DA-0DAC-894F-AFF1-19893644A4D0}"/>
                </a:ext>
              </a:extLst>
            </p:cNvPr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</a:p>
          </p:txBody>
        </p:sp>
      </p:grp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9EA5AAD3-BF32-8345-85AF-C9621D39D4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3186" y="1001892"/>
            <a:ext cx="5556828" cy="40116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8071731-9573-0B4C-86D0-51EEA717F6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24421" y="485095"/>
            <a:ext cx="4492974" cy="54972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8DAE1B-4EF7-5141-9346-82622DB16029}"/>
              </a:ext>
            </a:extLst>
          </p:cNvPr>
          <p:cNvSpPr txBox="1"/>
          <p:nvPr/>
        </p:nvSpPr>
        <p:spPr>
          <a:xfrm>
            <a:off x="8018586" y="2180495"/>
            <a:ext cx="4044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5332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84400"/>
            <a:ext cx="10515600" cy="248920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9724766" y="2304862"/>
            <a:ext cx="840261" cy="9172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>
                <a:solidFill>
                  <a:srgbClr val="FF0000"/>
                </a:solidFill>
                <a:latin typeface="Montserrat Medium" charset="0"/>
                <a:ea typeface="Montserrat Medium" charset="0"/>
                <a:cs typeface="Montserrat Medium" charset="0"/>
              </a:rPr>
              <a:t>!!!</a:t>
            </a:r>
            <a:endParaRPr lang="en-US" dirty="0">
              <a:solidFill>
                <a:srgbClr val="FF0000"/>
              </a:solidFill>
              <a:latin typeface="Montserrat Medium" charset="0"/>
              <a:ea typeface="Montserrat Medium" charset="0"/>
              <a:cs typeface="Montserrat Medium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C335430-9A41-9C4D-BFE9-A6928F8B72BE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A7977D7-5483-1A42-A015-D6CA7D8ACA60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7" name="Picture 21" descr="CL_logo_RGB_inv.emf">
              <a:extLst>
                <a:ext uri="{FF2B5EF4-FFF2-40B4-BE49-F238E27FC236}">
                  <a16:creationId xmlns:a16="http://schemas.microsoft.com/office/drawing/2014/main" id="{0F7F7ECA-48D1-F04E-81E3-5F9A4763F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768861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F52AB851-3B60-0544-93D9-E87D48CDE6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585" y="2188519"/>
            <a:ext cx="2711450" cy="264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3F48B0E-EC2D-374A-A753-4D60C42A7A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72" y="2188519"/>
            <a:ext cx="3409123" cy="264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923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35F8E65B-7D1E-984A-8049-5D51CE52B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585" y="2188519"/>
            <a:ext cx="2711450" cy="264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60BC2B-F2F7-5045-A286-E705851255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72" y="2188519"/>
            <a:ext cx="3409123" cy="2641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FD9D42-E312-B943-A8CF-738F7517F9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992" y="3039076"/>
            <a:ext cx="1791043" cy="17910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7F6541-2573-2A4D-85BB-FF53365B00A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6433" y="3039076"/>
            <a:ext cx="1840470" cy="1840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1324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3094183" y="1763026"/>
            <a:ext cx="6003635" cy="2487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We need to make this </a:t>
            </a:r>
            <a:r>
              <a:rPr lang="en-US" sz="800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FILE</a:t>
            </a:r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</a:t>
            </a:r>
          </a:p>
          <a:p>
            <a:r>
              <a:rPr lang="en-US" sz="3000" dirty="0">
                <a:solidFill>
                  <a:srgbClr val="4CA800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smaller</a:t>
            </a:r>
          </a:p>
        </p:txBody>
      </p:sp>
    </p:spTree>
    <p:extLst>
      <p:ext uri="{BB962C8B-B14F-4D97-AF65-F5344CB8AC3E}">
        <p14:creationId xmlns:p14="http://schemas.microsoft.com/office/powerpoint/2010/main" val="481444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9"/>
          <a:stretch/>
        </p:blipFill>
        <p:spPr>
          <a:xfrm>
            <a:off x="172995" y="160638"/>
            <a:ext cx="7833059" cy="370702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945" y="2162432"/>
            <a:ext cx="5716236" cy="422601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6006" y="1421027"/>
            <a:ext cx="934760" cy="934760"/>
          </a:xfrm>
          <a:prstGeom prst="rect">
            <a:avLst/>
          </a:prstGeom>
        </p:spPr>
      </p:pic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626309" y="3755712"/>
            <a:ext cx="2389637" cy="595933"/>
          </a:xfrm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38FF26"/>
                </a:solidFill>
                <a:latin typeface="Menlo" charset="0"/>
                <a:ea typeface="Menlo" charset="0"/>
                <a:cs typeface="Menlo" charset="0"/>
              </a:rPr>
              <a:t>Terminal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8772735" y="1539393"/>
            <a:ext cx="1421552" cy="5959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000" dirty="0">
                <a:solidFill>
                  <a:srgbClr val="38FF26"/>
                </a:solidFill>
                <a:latin typeface="Menlo" charset="0"/>
                <a:ea typeface="Menlo" charset="0"/>
                <a:cs typeface="Menlo" charset="0"/>
              </a:rPr>
              <a:t>AWK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5946" y="3536100"/>
            <a:ext cx="1000897" cy="100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784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4" name="Picture 3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9CC847E0-EAA3-2E4D-869C-91C46A3A71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7" y="650870"/>
            <a:ext cx="5473700" cy="5270500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C7F0273-0973-7D4C-B78B-3D077739D4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7877" y="1096164"/>
            <a:ext cx="5792127" cy="43799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D0BAA2-CAC3-9545-A55C-42FD1246E5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472" y="2478468"/>
            <a:ext cx="1615303" cy="161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67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7772553-E10D-B543-BA47-0626D37BEAAA}"/>
              </a:ext>
            </a:extLst>
          </p:cNvPr>
          <p:cNvGrpSpPr/>
          <p:nvPr/>
        </p:nvGrpSpPr>
        <p:grpSpPr>
          <a:xfrm>
            <a:off x="3545164" y="1283022"/>
            <a:ext cx="4273771" cy="958607"/>
            <a:chOff x="3545164" y="1283022"/>
            <a:chExt cx="4273771" cy="958607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3B1A9E0D-E12F-2C44-999F-EA0C9C2E3CEB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901100" y="1301892"/>
              <a:ext cx="2917835" cy="9208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>
              <a:lvl1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 kern="1200">
                  <a:solidFill>
                    <a:srgbClr val="E60000"/>
                  </a:solidFill>
                  <a:latin typeface="+mj-lt"/>
                  <a:ea typeface="ＭＳ Ｐゴシック" pitchFamily="24" charset="-128"/>
                  <a:cs typeface="ＭＳ Ｐゴシック" pitchFamily="24" charset="-128"/>
                </a:defRPr>
              </a:lvl1pPr>
              <a:lvl2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2pPr>
              <a:lvl3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3pPr>
              <a:lvl4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4pPr>
              <a:lvl5pPr algn="ctr" defTabSz="457200" rtl="0" eaLnBrk="0" fontAlgn="base" hangingPunct="0">
                <a:spcBef>
                  <a:spcPct val="0"/>
                </a:spcBef>
                <a:spcAft>
                  <a:spcPct val="0"/>
                </a:spcAft>
                <a:defRPr sz="4400" b="1">
                  <a:solidFill>
                    <a:srgbClr val="E60000"/>
                  </a:solidFill>
                  <a:latin typeface="Arial" pitchFamily="24" charset="0"/>
                  <a:ea typeface="ＭＳ Ｐゴシック" pitchFamily="24" charset="-128"/>
                  <a:cs typeface="ＭＳ Ｐゴシック" pitchFamily="24" charset="-128"/>
                </a:defRPr>
              </a:lvl5pPr>
              <a:lvl6pPr marL="4572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6pPr>
              <a:lvl7pPr marL="9144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7pPr>
              <a:lvl8pPr marL="13716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8pPr>
              <a:lvl9pPr marL="1828800" algn="ctr" defTabSz="457200" rtl="0" fontAlgn="base">
                <a:spcBef>
                  <a:spcPct val="0"/>
                </a:spcBef>
                <a:spcAft>
                  <a:spcPct val="0"/>
                </a:spcAft>
                <a:defRPr sz="4400">
                  <a:solidFill>
                    <a:schemeClr val="tx1"/>
                  </a:solidFill>
                  <a:latin typeface="Calibri" pitchFamily="24" charset="0"/>
                  <a:ea typeface="ＭＳ Ｐゴシック" pitchFamily="24" charset="-128"/>
                  <a:cs typeface="ＭＳ Ｐゴシック" pitchFamily="24" charset="-128"/>
                </a:defRPr>
              </a:lvl9pPr>
            </a:lstStyle>
            <a:p>
              <a:pPr algn="l"/>
              <a:r>
                <a:rPr lang="en-US" sz="4000" b="0" dirty="0">
                  <a:solidFill>
                    <a:schemeClr val="tx1"/>
                  </a:solidFill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data access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2CB0109-ADC7-EF45-8775-C3E8F339ECFB}"/>
                </a:ext>
              </a:extLst>
            </p:cNvPr>
            <p:cNvGrpSpPr/>
            <p:nvPr/>
          </p:nvGrpSpPr>
          <p:grpSpPr>
            <a:xfrm>
              <a:off x="3545164" y="1283022"/>
              <a:ext cx="827903" cy="958607"/>
              <a:chOff x="2075935" y="1469855"/>
              <a:chExt cx="827903" cy="958607"/>
            </a:xfrm>
          </p:grpSpPr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3A0A904B-39E8-6A48-9569-320DCC99736C}"/>
                  </a:ext>
                </a:extLst>
              </p:cNvPr>
              <p:cNvSpPr/>
              <p:nvPr/>
            </p:nvSpPr>
            <p:spPr>
              <a:xfrm>
                <a:off x="2075935" y="1600559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2" name="Title 1">
                <a:extLst>
                  <a:ext uri="{FF2B5EF4-FFF2-40B4-BE49-F238E27FC236}">
                    <a16:creationId xmlns:a16="http://schemas.microsoft.com/office/drawing/2014/main" id="{AAB7F486-3888-754A-A285-481CD271F9C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304534" y="1469855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1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321CB1C-CD9F-8B42-ACF5-AB6ED622FB65}"/>
              </a:ext>
            </a:extLst>
          </p:cNvPr>
          <p:cNvGrpSpPr/>
          <p:nvPr/>
        </p:nvGrpSpPr>
        <p:grpSpPr>
          <a:xfrm>
            <a:off x="3545164" y="2218257"/>
            <a:ext cx="3809146" cy="983321"/>
            <a:chOff x="3545164" y="2201473"/>
            <a:chExt cx="3809146" cy="983321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B962FED8-4CEF-BB4F-A207-77C61A3E8AAA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2232700"/>
              <a:ext cx="2453210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filter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8833141-1315-7F4E-9C43-835E58F0E7B3}"/>
                </a:ext>
              </a:extLst>
            </p:cNvPr>
            <p:cNvGrpSpPr/>
            <p:nvPr/>
          </p:nvGrpSpPr>
          <p:grpSpPr>
            <a:xfrm>
              <a:off x="3545164" y="2201473"/>
              <a:ext cx="827903" cy="983321"/>
              <a:chOff x="3545164" y="2384877"/>
              <a:chExt cx="827903" cy="983321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02C8A4A1-1B1E-714B-92F3-40E3A13EB2E0}"/>
                  </a:ext>
                </a:extLst>
              </p:cNvPr>
              <p:cNvSpPr/>
              <p:nvPr/>
            </p:nvSpPr>
            <p:spPr>
              <a:xfrm>
                <a:off x="3545164" y="2540295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17" name="Title 1">
                <a:extLst>
                  <a:ext uri="{FF2B5EF4-FFF2-40B4-BE49-F238E27FC236}">
                    <a16:creationId xmlns:a16="http://schemas.microsoft.com/office/drawing/2014/main" id="{34667323-2F1A-F049-8880-0FD0A35E5DA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49050" y="2384877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2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ED3C8DA-D1DF-3541-BC71-F1E269077226}"/>
              </a:ext>
            </a:extLst>
          </p:cNvPr>
          <p:cNvGrpSpPr/>
          <p:nvPr/>
        </p:nvGrpSpPr>
        <p:grpSpPr>
          <a:xfrm>
            <a:off x="3545164" y="3178206"/>
            <a:ext cx="3809146" cy="970964"/>
            <a:chOff x="3545164" y="3223419"/>
            <a:chExt cx="3809146" cy="970964"/>
          </a:xfrm>
        </p:grpSpPr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BEA85431-F2B9-3141-AACC-9EB62E63D4FF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3248468"/>
              <a:ext cx="2453210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import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B0B9AA5-51EA-3246-9BFC-538A882EE519}"/>
                </a:ext>
              </a:extLst>
            </p:cNvPr>
            <p:cNvGrpSpPr/>
            <p:nvPr/>
          </p:nvGrpSpPr>
          <p:grpSpPr>
            <a:xfrm>
              <a:off x="3545164" y="3223419"/>
              <a:ext cx="827903" cy="970964"/>
              <a:chOff x="3545164" y="3400398"/>
              <a:chExt cx="827903" cy="970964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65C938E7-A8DA-224E-B5C8-B5BC4CF62D6E}"/>
                  </a:ext>
                </a:extLst>
              </p:cNvPr>
              <p:cNvSpPr/>
              <p:nvPr/>
            </p:nvSpPr>
            <p:spPr>
              <a:xfrm>
                <a:off x="3545164" y="3543459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1" name="Title 1">
                <a:extLst>
                  <a:ext uri="{FF2B5EF4-FFF2-40B4-BE49-F238E27FC236}">
                    <a16:creationId xmlns:a16="http://schemas.microsoft.com/office/drawing/2014/main" id="{52461048-19A4-8742-A06B-8910A71034C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49050" y="3400398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3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7F656E1-83AA-5D4D-B523-64BBCE091CC8}"/>
              </a:ext>
            </a:extLst>
          </p:cNvPr>
          <p:cNvGrpSpPr/>
          <p:nvPr/>
        </p:nvGrpSpPr>
        <p:grpSpPr>
          <a:xfrm>
            <a:off x="3545164" y="4125798"/>
            <a:ext cx="6528467" cy="985683"/>
            <a:chOff x="3545164" y="4183649"/>
            <a:chExt cx="6528467" cy="985683"/>
          </a:xfrm>
        </p:grpSpPr>
        <p:sp>
          <p:nvSpPr>
            <p:cNvPr id="8" name="Title 1">
              <a:extLst>
                <a:ext uri="{FF2B5EF4-FFF2-40B4-BE49-F238E27FC236}">
                  <a16:creationId xmlns:a16="http://schemas.microsoft.com/office/drawing/2014/main" id="{93AA3190-5F49-7D45-86B6-ED2B7FD516E3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4216057"/>
              <a:ext cx="5172531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pre-process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0BB0F698-C735-1940-93A3-CADD88CAF8F0}"/>
                </a:ext>
              </a:extLst>
            </p:cNvPr>
            <p:cNvGrpSpPr/>
            <p:nvPr/>
          </p:nvGrpSpPr>
          <p:grpSpPr>
            <a:xfrm>
              <a:off x="3545164" y="4183649"/>
              <a:ext cx="827903" cy="985683"/>
              <a:chOff x="2964390" y="4391806"/>
              <a:chExt cx="827903" cy="985683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8BD43C0F-66C1-9E47-8A73-CDC58D49A61A}"/>
                  </a:ext>
                </a:extLst>
              </p:cNvPr>
              <p:cNvSpPr/>
              <p:nvPr/>
            </p:nvSpPr>
            <p:spPr>
              <a:xfrm>
                <a:off x="2964390" y="4549586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4" name="Title 1">
                <a:extLst>
                  <a:ext uri="{FF2B5EF4-FFF2-40B4-BE49-F238E27FC236}">
                    <a16:creationId xmlns:a16="http://schemas.microsoft.com/office/drawing/2014/main" id="{91D660F3-4047-AA45-8786-A4AD4512CFA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102170" y="4391806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4</a:t>
                </a:r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5B37F27-F0B5-114A-9DDE-DAA42DD6C1CE}"/>
              </a:ext>
            </a:extLst>
          </p:cNvPr>
          <p:cNvGrpSpPr/>
          <p:nvPr/>
        </p:nvGrpSpPr>
        <p:grpSpPr>
          <a:xfrm>
            <a:off x="3545164" y="5088110"/>
            <a:ext cx="6528467" cy="985976"/>
            <a:chOff x="3545164" y="5158450"/>
            <a:chExt cx="6528467" cy="985976"/>
          </a:xfrm>
        </p:grpSpPr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D9D72A6C-B64B-664B-A79B-F5FBF00259B0}"/>
                </a:ext>
              </a:extLst>
            </p:cNvPr>
            <p:cNvSpPr txBox="1">
              <a:spLocks/>
            </p:cNvSpPr>
            <p:nvPr/>
          </p:nvSpPr>
          <p:spPr>
            <a:xfrm>
              <a:off x="4901100" y="5191005"/>
              <a:ext cx="5172531" cy="9208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dirty="0">
                  <a:latin typeface="Calibri Light" panose="020F0302020204030204" pitchFamily="34" charset="0"/>
                  <a:ea typeface="Montserrat Medium" charset="0"/>
                  <a:cs typeface="Calibri Light" panose="020F0302020204030204" pitchFamily="34" charset="0"/>
                </a:rPr>
                <a:t>presence-absence data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4491B18-FEE7-5A49-98D6-D04781FBDAE2}"/>
                </a:ext>
              </a:extLst>
            </p:cNvPr>
            <p:cNvGrpSpPr/>
            <p:nvPr/>
          </p:nvGrpSpPr>
          <p:grpSpPr>
            <a:xfrm>
              <a:off x="3545164" y="5158450"/>
              <a:ext cx="827903" cy="985976"/>
              <a:chOff x="3545164" y="5339748"/>
              <a:chExt cx="827903" cy="985976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EBB1A435-EC0D-8945-9CB6-5CD3C31991B3}"/>
                  </a:ext>
                </a:extLst>
              </p:cNvPr>
              <p:cNvSpPr/>
              <p:nvPr/>
            </p:nvSpPr>
            <p:spPr>
              <a:xfrm>
                <a:off x="3545164" y="5497821"/>
                <a:ext cx="827903" cy="827903"/>
              </a:xfrm>
              <a:prstGeom prst="ellipse">
                <a:avLst/>
              </a:prstGeom>
              <a:solidFill>
                <a:schemeClr val="bg1">
                  <a:lumMod val="85000"/>
                  <a:alpha val="76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7" name="Title 1">
                <a:extLst>
                  <a:ext uri="{FF2B5EF4-FFF2-40B4-BE49-F238E27FC236}">
                    <a16:creationId xmlns:a16="http://schemas.microsoft.com/office/drawing/2014/main" id="{763BE153-1979-E649-9DBA-102E475FBCA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32374" y="5339748"/>
                <a:ext cx="370703" cy="920867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ctr" defTabSz="914400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/>
                <a:r>
                  <a:rPr lang="en-US" sz="4000" dirty="0">
                    <a:solidFill>
                      <a:schemeClr val="accent5"/>
                    </a:solidFill>
                    <a:latin typeface="Montserrat Medium" charset="0"/>
                    <a:ea typeface="Montserrat Medium" charset="0"/>
                    <a:cs typeface="Montserrat Medium" charset="0"/>
                  </a:rPr>
                  <a:t>5</a:t>
                </a:r>
              </a:p>
            </p:txBody>
          </p:sp>
        </p:grpSp>
      </p:grpSp>
      <p:sp>
        <p:nvSpPr>
          <p:cNvPr id="28" name="Title 1">
            <a:extLst>
              <a:ext uri="{FF2B5EF4-FFF2-40B4-BE49-F238E27FC236}">
                <a16:creationId xmlns:a16="http://schemas.microsoft.com/office/drawing/2014/main" id="{FAA7009C-CCCF-6841-97AB-F70B343B1347}"/>
              </a:ext>
            </a:extLst>
          </p:cNvPr>
          <p:cNvSpPr txBox="1">
            <a:spLocks/>
          </p:cNvSpPr>
          <p:nvPr/>
        </p:nvSpPr>
        <p:spPr bwMode="auto">
          <a:xfrm>
            <a:off x="1832071" y="5004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auk workflow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63FB845-E15B-2F4C-94B4-E829615836EE}"/>
              </a:ext>
            </a:extLst>
          </p:cNvPr>
          <p:cNvCxnSpPr/>
          <p:nvPr/>
        </p:nvCxnSpPr>
        <p:spPr>
          <a:xfrm>
            <a:off x="4261104" y="956846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1458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 bwMode="auto">
          <a:xfrm>
            <a:off x="3892509" y="1812385"/>
            <a:ext cx="7108425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mapping and summarizing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589EB7-EC34-E741-BA36-7A1DD32194B8}"/>
              </a:ext>
            </a:extLst>
          </p:cNvPr>
          <p:cNvGrpSpPr/>
          <p:nvPr/>
        </p:nvGrpSpPr>
        <p:grpSpPr>
          <a:xfrm>
            <a:off x="2842387" y="1837116"/>
            <a:ext cx="827903" cy="827903"/>
            <a:chOff x="1600200" y="1578504"/>
            <a:chExt cx="827903" cy="827903"/>
          </a:xfrm>
        </p:grpSpPr>
        <p:sp>
          <p:nvSpPr>
            <p:cNvPr id="21" name="Oval 20"/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Title 1"/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B6B4116-3FF7-EC4E-97CC-5572E1E4C4BB}"/>
              </a:ext>
            </a:extLst>
          </p:cNvPr>
          <p:cNvGrpSpPr/>
          <p:nvPr/>
        </p:nvGrpSpPr>
        <p:grpSpPr>
          <a:xfrm>
            <a:off x="2842387" y="3045119"/>
            <a:ext cx="827903" cy="827903"/>
            <a:chOff x="1600200" y="2786507"/>
            <a:chExt cx="827903" cy="827903"/>
          </a:xfrm>
        </p:grpSpPr>
        <p:sp>
          <p:nvSpPr>
            <p:cNvPr id="24" name="Oval 23"/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5" name="Title 1"/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CB7F852-E03E-CE44-97B8-EF1E727B62D9}"/>
              </a:ext>
            </a:extLst>
          </p:cNvPr>
          <p:cNvGrpSpPr/>
          <p:nvPr/>
        </p:nvGrpSpPr>
        <p:grpSpPr>
          <a:xfrm>
            <a:off x="2842387" y="4290368"/>
            <a:ext cx="827903" cy="827903"/>
            <a:chOff x="1600200" y="4031756"/>
            <a:chExt cx="827903" cy="827903"/>
          </a:xfrm>
        </p:grpSpPr>
        <p:sp>
          <p:nvSpPr>
            <p:cNvPr id="27" name="Oval 26"/>
            <p:cNvSpPr/>
            <p:nvPr/>
          </p:nvSpPr>
          <p:spPr>
            <a:xfrm>
              <a:off x="1600200" y="4031756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Title 1"/>
            <p:cNvSpPr txBox="1">
              <a:spLocks/>
            </p:cNvSpPr>
            <p:nvPr/>
          </p:nvSpPr>
          <p:spPr>
            <a:xfrm>
              <a:off x="1751534" y="4159469"/>
              <a:ext cx="370703" cy="6185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</a:p>
          </p:txBody>
        </p:sp>
      </p:grpSp>
      <p:sp>
        <p:nvSpPr>
          <p:cNvPr id="37" name="Title 1"/>
          <p:cNvSpPr txBox="1">
            <a:spLocks/>
          </p:cNvSpPr>
          <p:nvPr/>
        </p:nvSpPr>
        <p:spPr bwMode="auto">
          <a:xfrm>
            <a:off x="3892509" y="2994715"/>
            <a:ext cx="6579963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occupancy model preparation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 bwMode="auto">
          <a:xfrm>
            <a:off x="3892510" y="4214545"/>
            <a:ext cx="7108424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land cover covariates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1832071" y="19072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Applications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E6E0DB1-F280-E04D-889F-F4D3B5BBB11E}"/>
              </a:ext>
            </a:extLst>
          </p:cNvPr>
          <p:cNvCxnSpPr/>
          <p:nvPr/>
        </p:nvCxnSpPr>
        <p:spPr>
          <a:xfrm>
            <a:off x="4261104" y="1111594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1576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" y="6361112"/>
            <a:ext cx="12192000" cy="49688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ja-JP" altLang="en-US">
              <a:solidFill>
                <a:srgbClr val="FFFFFF"/>
              </a:solidFill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2035407"/>
            <a:ext cx="4693646" cy="1828800"/>
          </a:xfrm>
          <a:prstGeom prst="rect">
            <a:avLst/>
          </a:prstGeom>
        </p:spPr>
      </p:pic>
      <p:sp>
        <p:nvSpPr>
          <p:cNvPr id="7" name="Title 10">
            <a:extLst>
              <a:ext uri="{FF2B5EF4-FFF2-40B4-BE49-F238E27FC236}">
                <a16:creationId xmlns:a16="http://schemas.microsoft.com/office/drawing/2014/main" id="{30B46C57-FD19-424E-BB57-C6A303D68FCE}"/>
              </a:ext>
            </a:extLst>
          </p:cNvPr>
          <p:cNvSpPr txBox="1">
            <a:spLocks/>
          </p:cNvSpPr>
          <p:nvPr/>
        </p:nvSpPr>
        <p:spPr bwMode="auto">
          <a:xfrm>
            <a:off x="6176304" y="1924511"/>
            <a:ext cx="5715000" cy="20505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just" eaLnBrk="1" hangingPunct="1"/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is a an online database of 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bird observations</a:t>
            </a:r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collected by 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citizen scientists</a:t>
            </a:r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, providing real-time data about the global </a:t>
            </a:r>
            <a:r>
              <a:rPr lang="en-US" altLang="ja-JP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distribution and abundance</a:t>
            </a:r>
            <a:r>
              <a:rPr lang="en-US" altLang="ja-JP" sz="2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of bird species.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643F7-F4B9-BE40-9016-9F5852EBCE12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5C49C63-3E90-CF4E-BF71-9CA452589C1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0" name="Picture 21" descr="CL_logo_RGB_inv.emf">
              <a:extLst>
                <a:ext uri="{FF2B5EF4-FFF2-40B4-BE49-F238E27FC236}">
                  <a16:creationId xmlns:a16="http://schemas.microsoft.com/office/drawing/2014/main" id="{EBEA5082-F7A7-AB46-AE0D-F6D2FD8714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60521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6" name="Rectangle 5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7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F0DBEFB-9092-CE40-90F9-693725C137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4344" y="0"/>
            <a:ext cx="8583312" cy="635258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FA07895-DB5B-4749-890C-EEF4B4A1D327}"/>
              </a:ext>
            </a:extLst>
          </p:cNvPr>
          <p:cNvSpPr/>
          <p:nvPr/>
        </p:nvSpPr>
        <p:spPr>
          <a:xfrm>
            <a:off x="4315968" y="792479"/>
            <a:ext cx="3572256" cy="5560103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336586A-8F34-3040-BE63-27300CAAD794}"/>
              </a:ext>
            </a:extLst>
          </p:cNvPr>
          <p:cNvSpPr/>
          <p:nvPr/>
        </p:nvSpPr>
        <p:spPr>
          <a:xfrm>
            <a:off x="1840920" y="2164079"/>
            <a:ext cx="2365320" cy="1603249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F9FF858-F668-1D45-A0BE-D34706ED126C}"/>
              </a:ext>
            </a:extLst>
          </p:cNvPr>
          <p:cNvSpPr/>
          <p:nvPr/>
        </p:nvSpPr>
        <p:spPr>
          <a:xfrm>
            <a:off x="1865304" y="182879"/>
            <a:ext cx="4377000" cy="512065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100D90-EDF6-EA4D-BC79-C7A9DCE8358B}"/>
              </a:ext>
            </a:extLst>
          </p:cNvPr>
          <p:cNvSpPr/>
          <p:nvPr/>
        </p:nvSpPr>
        <p:spPr>
          <a:xfrm>
            <a:off x="1871400" y="792479"/>
            <a:ext cx="2310456" cy="1363071"/>
          </a:xfrm>
          <a:prstGeom prst="rect">
            <a:avLst/>
          </a:prstGeom>
          <a:solidFill>
            <a:schemeClr val="accent1">
              <a:alpha val="1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1D15894-8681-8E40-A256-870AD64A1CD6}"/>
              </a:ext>
            </a:extLst>
          </p:cNvPr>
          <p:cNvCxnSpPr>
            <a:cxnSpLocks/>
          </p:cNvCxnSpPr>
          <p:nvPr/>
        </p:nvCxnSpPr>
        <p:spPr>
          <a:xfrm flipH="1">
            <a:off x="3023580" y="1481918"/>
            <a:ext cx="532932" cy="0"/>
          </a:xfrm>
          <a:prstGeom prst="straightConnector1">
            <a:avLst/>
          </a:prstGeom>
          <a:ln>
            <a:solidFill>
              <a:srgbClr val="D12329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7534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2042307681"/>
              </p:ext>
            </p:extLst>
          </p:nvPr>
        </p:nvGraphicFramePr>
        <p:xfrm>
          <a:off x="228600" y="269915"/>
          <a:ext cx="11201399" cy="60261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5362" name="Title 10"/>
          <p:cNvSpPr>
            <a:spLocks noGrp="1"/>
          </p:cNvSpPr>
          <p:nvPr>
            <p:ph type="title"/>
          </p:nvPr>
        </p:nvSpPr>
        <p:spPr>
          <a:xfrm>
            <a:off x="838200" y="664464"/>
            <a:ext cx="8229600" cy="492474"/>
          </a:xfrm>
        </p:spPr>
        <p:txBody>
          <a:bodyPr/>
          <a:lstStyle/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645 million      </a:t>
            </a:r>
            <a:r>
              <a:rPr lang="en-US" altLang="ja-JP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observations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3" name="Rectangle 12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15372" name="Picture 21" descr="CL_logo_RGB_inv.em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0" name="Title 10"/>
          <p:cNvSpPr txBox="1">
            <a:spLocks/>
          </p:cNvSpPr>
          <p:nvPr/>
        </p:nvSpPr>
        <p:spPr bwMode="auto">
          <a:xfrm>
            <a:off x="838200" y="1062281"/>
            <a:ext cx="8229600" cy="492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461,509           </a:t>
            </a:r>
            <a:r>
              <a:rPr lang="en-US" altLang="ja-JP" sz="24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eBirders</a:t>
            </a:r>
            <a:endParaRPr lang="en-US" altLang="ja-JP" sz="2400" b="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21" name="Title 10"/>
          <p:cNvSpPr txBox="1">
            <a:spLocks/>
          </p:cNvSpPr>
          <p:nvPr/>
        </p:nvSpPr>
        <p:spPr bwMode="auto">
          <a:xfrm>
            <a:off x="838200" y="1853152"/>
            <a:ext cx="8229600" cy="48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10,419              </a:t>
            </a:r>
            <a:r>
              <a:rPr lang="en-US" altLang="ja-JP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species (98% of bird species)</a:t>
            </a:r>
          </a:p>
        </p:txBody>
      </p:sp>
      <p:sp>
        <p:nvSpPr>
          <p:cNvPr id="22" name="Title 10"/>
          <p:cNvSpPr txBox="1">
            <a:spLocks/>
          </p:cNvSpPr>
          <p:nvPr/>
        </p:nvSpPr>
        <p:spPr bwMode="auto">
          <a:xfrm>
            <a:off x="838200" y="1460098"/>
            <a:ext cx="8229600" cy="48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2400" b="0" dirty="0">
                <a:solidFill>
                  <a:schemeClr val="accent6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4,695                </a:t>
            </a:r>
            <a:r>
              <a:rPr lang="en-US" altLang="ja-JP" sz="24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cumulative years of effort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1577935" y="1306207"/>
            <a:ext cx="461665" cy="4245586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checklists per month (Thousands)</a:t>
            </a:r>
          </a:p>
        </p:txBody>
      </p:sp>
    </p:spTree>
    <p:extLst>
      <p:ext uri="{BB962C8B-B14F-4D97-AF65-F5344CB8AC3E}">
        <p14:creationId xmlns:p14="http://schemas.microsoft.com/office/powerpoint/2010/main" val="66377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0" grpId="0"/>
      <p:bldP spid="21" grpId="0"/>
      <p:bldP spid="22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" t="1666" r="6666" b="9591"/>
          <a:stretch/>
        </p:blipFill>
        <p:spPr>
          <a:xfrm>
            <a:off x="815023" y="115888"/>
            <a:ext cx="10561955" cy="540750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25" t="94499" r="33594"/>
          <a:stretch/>
        </p:blipFill>
        <p:spPr>
          <a:xfrm>
            <a:off x="3502702" y="5803692"/>
            <a:ext cx="5186597" cy="444708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8" name="Rectangle 17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23" name="Picture 21" descr="CL_logo_RGB_inv.em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itle 10">
            <a:extLst>
              <a:ext uri="{FF2B5EF4-FFF2-40B4-BE49-F238E27FC236}">
                <a16:creationId xmlns:a16="http://schemas.microsoft.com/office/drawing/2014/main" id="{F54A663E-605B-0341-A831-27020A1560DB}"/>
              </a:ext>
            </a:extLst>
          </p:cNvPr>
          <p:cNvSpPr txBox="1">
            <a:spLocks/>
          </p:cNvSpPr>
          <p:nvPr/>
        </p:nvSpPr>
        <p:spPr bwMode="auto">
          <a:xfrm>
            <a:off x="2209800" y="5410200"/>
            <a:ext cx="8229600" cy="492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eaLnBrk="1" hangingPunct="1"/>
            <a:r>
              <a:rPr lang="en-US" altLang="ja-JP" sz="1600" b="0" dirty="0" err="1">
                <a:solidFill>
                  <a:schemeClr val="tx2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altLang="ja-JP" sz="1600" b="0" dirty="0">
                <a:solidFill>
                  <a:schemeClr val="tx2"/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checklists per 25 km grid cell</a:t>
            </a:r>
          </a:p>
        </p:txBody>
      </p:sp>
    </p:spTree>
    <p:extLst>
      <p:ext uri="{BB962C8B-B14F-4D97-AF65-F5344CB8AC3E}">
        <p14:creationId xmlns:p14="http://schemas.microsoft.com/office/powerpoint/2010/main" val="2520451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roup 40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42" name="Rectangle 41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Calibri Light" panose="020F0302020204030204" pitchFamily="34" charset="0"/>
              </a:endParaRPr>
            </a:p>
          </p:txBody>
        </p:sp>
        <p:pic>
          <p:nvPicPr>
            <p:cNvPr id="43" name="Picture 21" descr="CL_logo_RGB_inv.em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cxnSp>
        <p:nvCxnSpPr>
          <p:cNvPr id="19" name="Straight Connector 18"/>
          <p:cNvCxnSpPr/>
          <p:nvPr/>
        </p:nvCxnSpPr>
        <p:spPr>
          <a:xfrm>
            <a:off x="6265393" y="762000"/>
            <a:ext cx="20400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 txBox="1">
            <a:spLocks/>
          </p:cNvSpPr>
          <p:nvPr/>
        </p:nvSpPr>
        <p:spPr bwMode="auto">
          <a:xfrm>
            <a:off x="3892510" y="1812385"/>
            <a:ext cx="51750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website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1589EB7-EC34-E741-BA36-7A1DD32194B8}"/>
              </a:ext>
            </a:extLst>
          </p:cNvPr>
          <p:cNvGrpSpPr/>
          <p:nvPr/>
        </p:nvGrpSpPr>
        <p:grpSpPr>
          <a:xfrm>
            <a:off x="2842387" y="1837116"/>
            <a:ext cx="827903" cy="827903"/>
            <a:chOff x="1600200" y="1578504"/>
            <a:chExt cx="827903" cy="827903"/>
          </a:xfrm>
        </p:grpSpPr>
        <p:sp>
          <p:nvSpPr>
            <p:cNvPr id="21" name="Oval 20"/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2" name="Title 1"/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B6B4116-3FF7-EC4E-97CC-5572E1E4C4BB}"/>
              </a:ext>
            </a:extLst>
          </p:cNvPr>
          <p:cNvGrpSpPr/>
          <p:nvPr/>
        </p:nvGrpSpPr>
        <p:grpSpPr>
          <a:xfrm>
            <a:off x="2842387" y="3045119"/>
            <a:ext cx="827903" cy="827903"/>
            <a:chOff x="1600200" y="2786507"/>
            <a:chExt cx="827903" cy="827903"/>
          </a:xfrm>
        </p:grpSpPr>
        <p:sp>
          <p:nvSpPr>
            <p:cNvPr id="24" name="Oval 23"/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5" name="Title 1"/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CB7F852-E03E-CE44-97B8-EF1E727B62D9}"/>
              </a:ext>
            </a:extLst>
          </p:cNvPr>
          <p:cNvGrpSpPr/>
          <p:nvPr/>
        </p:nvGrpSpPr>
        <p:grpSpPr>
          <a:xfrm>
            <a:off x="2842387" y="4290368"/>
            <a:ext cx="827903" cy="827903"/>
            <a:chOff x="1600200" y="4031756"/>
            <a:chExt cx="827903" cy="827903"/>
          </a:xfrm>
        </p:grpSpPr>
        <p:sp>
          <p:nvSpPr>
            <p:cNvPr id="27" name="Oval 26"/>
            <p:cNvSpPr/>
            <p:nvPr/>
          </p:nvSpPr>
          <p:spPr>
            <a:xfrm>
              <a:off x="1600200" y="4031756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8" name="Title 1"/>
            <p:cNvSpPr txBox="1">
              <a:spLocks/>
            </p:cNvSpPr>
            <p:nvPr/>
          </p:nvSpPr>
          <p:spPr>
            <a:xfrm>
              <a:off x="1751534" y="4159469"/>
              <a:ext cx="370703" cy="61856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</a:p>
          </p:txBody>
        </p:sp>
      </p:grpSp>
      <p:sp>
        <p:nvSpPr>
          <p:cNvPr id="37" name="Title 1"/>
          <p:cNvSpPr txBox="1">
            <a:spLocks/>
          </p:cNvSpPr>
          <p:nvPr/>
        </p:nvSpPr>
        <p:spPr bwMode="auto">
          <a:xfrm>
            <a:off x="3892509" y="2994715"/>
            <a:ext cx="6579963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Status and Trends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 bwMode="auto">
          <a:xfrm>
            <a:off x="3892510" y="4214545"/>
            <a:ext cx="6168706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/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Accessing raw </a:t>
            </a:r>
            <a:r>
              <a:rPr lang="en-US" sz="4000" b="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data</a:t>
            </a:r>
            <a:endParaRPr lang="en-US" sz="4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ea typeface="Helvetica Neue Light" charset="0"/>
              <a:cs typeface="Calibri Light" panose="020F0302020204030204" pitchFamily="34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E268295-E69D-9E42-9819-5CFF7F2F5E39}"/>
              </a:ext>
            </a:extLst>
          </p:cNvPr>
          <p:cNvSpPr txBox="1">
            <a:spLocks/>
          </p:cNvSpPr>
          <p:nvPr/>
        </p:nvSpPr>
        <p:spPr bwMode="auto">
          <a:xfrm>
            <a:off x="1832071" y="190727"/>
            <a:ext cx="8527858" cy="9208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How do I access </a:t>
            </a:r>
            <a:r>
              <a:rPr lang="en-US" sz="5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eBird</a:t>
            </a:r>
            <a:r>
              <a:rPr lang="en-US" sz="5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Helvetica Neue Light" charset="0"/>
                <a:cs typeface="Calibri Light" panose="020F0302020204030204" pitchFamily="34" charset="0"/>
              </a:rPr>
              <a:t> data?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E6E0DB1-F280-E04D-889F-F4D3B5BBB11E}"/>
              </a:ext>
            </a:extLst>
          </p:cNvPr>
          <p:cNvCxnSpPr/>
          <p:nvPr/>
        </p:nvCxnSpPr>
        <p:spPr>
          <a:xfrm>
            <a:off x="4261104" y="1111594"/>
            <a:ext cx="3669792" cy="0"/>
          </a:xfrm>
          <a:prstGeom prst="line">
            <a:avLst/>
          </a:prstGeom>
          <a:ln>
            <a:solidFill>
              <a:srgbClr val="4CA8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3770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text on a white background&#13;&#10;&#13;&#10;Description automatically generated">
            <a:extLst>
              <a:ext uri="{FF2B5EF4-FFF2-40B4-BE49-F238E27FC236}">
                <a16:creationId xmlns:a16="http://schemas.microsoft.com/office/drawing/2014/main" id="{5603DF95-2B10-B441-860F-B9A7848C9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907494"/>
          </a:xfrm>
          <a:prstGeom prst="rect">
            <a:avLst/>
          </a:prstGeom>
        </p:spPr>
      </p:pic>
      <p:pic>
        <p:nvPicPr>
          <p:cNvPr id="20" name="Picture 19" descr="A small bird perched on a tree branch&#13;&#10;&#13;&#10;Description automatically generated">
            <a:extLst>
              <a:ext uri="{FF2B5EF4-FFF2-40B4-BE49-F238E27FC236}">
                <a16:creationId xmlns:a16="http://schemas.microsoft.com/office/drawing/2014/main" id="{0E0039F2-1397-BB43-9AEB-18525DECAA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048000"/>
            <a:ext cx="4572000" cy="3429000"/>
          </a:xfrm>
          <a:prstGeom prst="rect">
            <a:avLst/>
          </a:prstGeom>
          <a:noFill/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D376DC1-FB90-C542-B831-D95DC3645187}"/>
              </a:ext>
            </a:extLst>
          </p:cNvPr>
          <p:cNvSpPr/>
          <p:nvPr/>
        </p:nvSpPr>
        <p:spPr>
          <a:xfrm>
            <a:off x="990600" y="133350"/>
            <a:ext cx="1447800" cy="152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9EBF7C36-2030-6C49-A008-FB79FCB07206}"/>
              </a:ext>
            </a:extLst>
          </p:cNvPr>
          <p:cNvGrpSpPr/>
          <p:nvPr/>
        </p:nvGrpSpPr>
        <p:grpSpPr>
          <a:xfrm>
            <a:off x="186668" y="157168"/>
            <a:ext cx="827903" cy="827903"/>
            <a:chOff x="1600200" y="1578504"/>
            <a:chExt cx="827903" cy="82790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5AABDE16-EFC7-F940-9C2A-9F50FB5D046A}"/>
                </a:ext>
              </a:extLst>
            </p:cNvPr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7" name="Title 1">
              <a:extLst>
                <a:ext uri="{FF2B5EF4-FFF2-40B4-BE49-F238E27FC236}">
                  <a16:creationId xmlns:a16="http://schemas.microsoft.com/office/drawing/2014/main" id="{5FC3545F-3AFE-3247-BC55-832CA05299E6}"/>
                </a:ext>
              </a:extLst>
            </p:cNvPr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13191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AE5167D0-E825-AD47-8104-7EC13EF8C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0282" y="0"/>
            <a:ext cx="7431437" cy="6366720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5D09B8D-7A8D-1944-B4EC-58F88EBED29C}"/>
              </a:ext>
            </a:extLst>
          </p:cNvPr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B833824-095F-8049-B7EC-4F3C119FC052}"/>
                </a:ext>
              </a:extLst>
            </p:cNvPr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19" name="Picture 21" descr="CL_logo_RGB_inv.emf">
              <a:extLst>
                <a:ext uri="{FF2B5EF4-FFF2-40B4-BE49-F238E27FC236}">
                  <a16:creationId xmlns:a16="http://schemas.microsoft.com/office/drawing/2014/main" id="{B6D4B2F4-F984-5141-AFD8-4574126E9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A85F5B7-5159-074A-8B81-C5C76B710BF6}"/>
              </a:ext>
            </a:extLst>
          </p:cNvPr>
          <p:cNvGrpSpPr/>
          <p:nvPr/>
        </p:nvGrpSpPr>
        <p:grpSpPr>
          <a:xfrm>
            <a:off x="186668" y="157168"/>
            <a:ext cx="827903" cy="827903"/>
            <a:chOff x="1600200" y="1578504"/>
            <a:chExt cx="827903" cy="82790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0ADD11B-F789-3E44-886E-CEACC3C60B82}"/>
                </a:ext>
              </a:extLst>
            </p:cNvPr>
            <p:cNvSpPr/>
            <p:nvPr/>
          </p:nvSpPr>
          <p:spPr>
            <a:xfrm>
              <a:off x="1600200" y="1578504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9" name="Title 1">
              <a:extLst>
                <a:ext uri="{FF2B5EF4-FFF2-40B4-BE49-F238E27FC236}">
                  <a16:creationId xmlns:a16="http://schemas.microsoft.com/office/drawing/2014/main" id="{51CBC6B6-7001-2C44-8BD3-040915D9EB65}"/>
                </a:ext>
              </a:extLst>
            </p:cNvPr>
            <p:cNvSpPr txBox="1">
              <a:spLocks/>
            </p:cNvSpPr>
            <p:nvPr/>
          </p:nvSpPr>
          <p:spPr>
            <a:xfrm>
              <a:off x="1765737" y="1710559"/>
              <a:ext cx="370703" cy="616067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32128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6361112"/>
            <a:ext cx="12192000" cy="496888"/>
            <a:chOff x="0" y="6361112"/>
            <a:chExt cx="12192000" cy="496888"/>
          </a:xfrm>
        </p:grpSpPr>
        <p:sp>
          <p:nvSpPr>
            <p:cNvPr id="6" name="Rectangle 5"/>
            <p:cNvSpPr/>
            <p:nvPr/>
          </p:nvSpPr>
          <p:spPr>
            <a:xfrm>
              <a:off x="0" y="6361112"/>
              <a:ext cx="12192000" cy="4968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ja-JP" altLang="en-US">
                <a:solidFill>
                  <a:srgbClr val="FFFFFF"/>
                </a:solidFill>
                <a:latin typeface="Helvetica Neue Light" charset="0"/>
                <a:ea typeface="Helvetica Neue Light" charset="0"/>
                <a:cs typeface="Helvetica Neue Light" charset="0"/>
              </a:endParaRPr>
            </a:p>
          </p:txBody>
        </p:sp>
        <p:pic>
          <p:nvPicPr>
            <p:cNvPr id="7" name="Picture 21" descr="CL_logo_RGB_inv.em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91600" y="6467476"/>
              <a:ext cx="2438400" cy="2746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Title 10"/>
          <p:cNvSpPr txBox="1">
            <a:spLocks/>
          </p:cNvSpPr>
          <p:nvPr/>
        </p:nvSpPr>
        <p:spPr bwMode="auto">
          <a:xfrm>
            <a:off x="-127656" y="2945854"/>
            <a:ext cx="4374989" cy="1262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eaLnBrk="1" hangingPunct="1"/>
            <a:r>
              <a:rPr lang="en-US" altLang="ja-JP" sz="40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Status &amp; Trends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45" y="2044905"/>
            <a:ext cx="3457176" cy="1262744"/>
          </a:xfrm>
          <a:prstGeom prst="rect">
            <a:avLst/>
          </a:prstGeom>
        </p:spPr>
      </p:pic>
      <p:sp>
        <p:nvSpPr>
          <p:cNvPr id="10" name="Title 10"/>
          <p:cNvSpPr txBox="1">
            <a:spLocks/>
          </p:cNvSpPr>
          <p:nvPr/>
        </p:nvSpPr>
        <p:spPr bwMode="auto">
          <a:xfrm>
            <a:off x="6168326" y="1797073"/>
            <a:ext cx="6099874" cy="3263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 kern="1200">
                <a:solidFill>
                  <a:srgbClr val="E60000"/>
                </a:solidFill>
                <a:latin typeface="+mj-lt"/>
                <a:ea typeface="ＭＳ Ｐゴシック" pitchFamily="24" charset="-128"/>
                <a:cs typeface="ＭＳ Ｐゴシック" pitchFamily="24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E60000"/>
                </a:solidFill>
                <a:latin typeface="Arial" pitchFamily="24" charset="0"/>
                <a:ea typeface="ＭＳ Ｐゴシック" pitchFamily="24" charset="-128"/>
                <a:cs typeface="ＭＳ Ｐゴシック" pitchFamily="24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24" charset="0"/>
                <a:ea typeface="ＭＳ Ｐゴシック" pitchFamily="24" charset="-128"/>
                <a:cs typeface="ＭＳ Ｐゴシック" pitchFamily="24" charset="-128"/>
              </a:defRPr>
            </a:lvl9pPr>
          </a:lstStyle>
          <a:p>
            <a:pPr algn="l" eaLnBrk="1" hangingPunct="1"/>
            <a:r>
              <a:rPr lang="en-US" altLang="ja-JP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Full life cycle models, at high spatiotemporal resolution, of: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abundance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trends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habitat</a:t>
            </a:r>
            <a:r>
              <a:rPr lang="en-US" altLang="ja-JP" sz="32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 associations</a:t>
            </a:r>
          </a:p>
          <a:p>
            <a:pPr marL="457200" indent="-457200" algn="l" eaLnBrk="1" hangingPunct="1">
              <a:buFont typeface="Arial" charset="0"/>
              <a:buChar char="•"/>
            </a:pPr>
            <a:r>
              <a:rPr lang="en-US" altLang="ja-JP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 Neue Light" charset="0"/>
                <a:ea typeface="Helvetica Neue Light" charset="0"/>
                <a:cs typeface="Helvetica Neue Light" charset="0"/>
              </a:rPr>
              <a:t>range</a:t>
            </a:r>
            <a:endParaRPr lang="en-US" altLang="ja-JP" sz="3200" b="0" dirty="0">
              <a:solidFill>
                <a:schemeClr val="tx1">
                  <a:lumMod val="75000"/>
                  <a:lumOff val="25000"/>
                </a:schemeClr>
              </a:solidFill>
              <a:latin typeface="Helvetica Neue Light" charset="0"/>
              <a:ea typeface="Helvetica Neue Light" charset="0"/>
              <a:cs typeface="Helvetica Neue Light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B7C8BAE8-3CB1-7F4A-BC63-AEA34942ADDB}"/>
              </a:ext>
            </a:extLst>
          </p:cNvPr>
          <p:cNvGrpSpPr/>
          <p:nvPr/>
        </p:nvGrpSpPr>
        <p:grpSpPr>
          <a:xfrm>
            <a:off x="200956" y="173989"/>
            <a:ext cx="827903" cy="827903"/>
            <a:chOff x="1600200" y="2786507"/>
            <a:chExt cx="827903" cy="827903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6060E681-A8F1-634D-8093-E1C2803525C1}"/>
                </a:ext>
              </a:extLst>
            </p:cNvPr>
            <p:cNvSpPr/>
            <p:nvPr/>
          </p:nvSpPr>
          <p:spPr>
            <a:xfrm>
              <a:off x="1600200" y="2786507"/>
              <a:ext cx="827903" cy="827903"/>
            </a:xfrm>
            <a:prstGeom prst="ellipse">
              <a:avLst/>
            </a:prstGeom>
            <a:solidFill>
              <a:schemeClr val="bg1">
                <a:lumMod val="85000"/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chemeClr val="accent5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838A3FB2-F9D8-C14A-9AC7-A6285AEED3B5}"/>
                </a:ext>
              </a:extLst>
            </p:cNvPr>
            <p:cNvSpPr txBox="1">
              <a:spLocks/>
            </p:cNvSpPr>
            <p:nvPr/>
          </p:nvSpPr>
          <p:spPr>
            <a:xfrm>
              <a:off x="1766403" y="2882014"/>
              <a:ext cx="370703" cy="656356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/>
              <a:r>
                <a:rPr lang="en-US" sz="4000" b="1" dirty="0">
                  <a:solidFill>
                    <a:schemeClr val="accent5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</a:p>
          </p:txBody>
        </p:sp>
      </p:grpSp>
      <p:pic>
        <p:nvPicPr>
          <p:cNvPr id="2" name="ruckin-abundance-map-weekly-2018-en">
            <a:hlinkClick r:id="" action="ppaction://media"/>
            <a:extLst>
              <a:ext uri="{FF2B5EF4-FFF2-40B4-BE49-F238E27FC236}">
                <a16:creationId xmlns:a16="http://schemas.microsoft.com/office/drawing/2014/main" id="{EB80BFA8-90B5-9848-BB94-E066468EA6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24173" y="421952"/>
            <a:ext cx="8167827" cy="544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3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LO Identity Guideline Colors">
      <a:dk1>
        <a:sysClr val="windowText" lastClr="000000"/>
      </a:dk1>
      <a:lt1>
        <a:sysClr val="window" lastClr="FFFFFF"/>
      </a:lt1>
      <a:dk2>
        <a:srgbClr val="000000"/>
      </a:dk2>
      <a:lt2>
        <a:srgbClr val="EEECE1"/>
      </a:lt2>
      <a:accent1>
        <a:srgbClr val="E60000"/>
      </a:accent1>
      <a:accent2>
        <a:srgbClr val="000000"/>
      </a:accent2>
      <a:accent3>
        <a:srgbClr val="F5E614"/>
      </a:accent3>
      <a:accent4>
        <a:srgbClr val="CCD733"/>
      </a:accent4>
      <a:accent5>
        <a:srgbClr val="A09696"/>
      </a:accent5>
      <a:accent6>
        <a:srgbClr val="F08B1D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16888</TotalTime>
  <Words>765</Words>
  <Application>Microsoft Macintosh PowerPoint</Application>
  <PresentationFormat>Widescreen</PresentationFormat>
  <Paragraphs>118</Paragraphs>
  <Slides>19</Slides>
  <Notes>19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Calibri</vt:lpstr>
      <vt:lpstr>Calibri Light</vt:lpstr>
      <vt:lpstr>Helvetica Neue Light</vt:lpstr>
      <vt:lpstr>Menlo</vt:lpstr>
      <vt:lpstr>Montserrat Medium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645 million      observations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Terminal</vt:lpstr>
      <vt:lpstr>PowerPoint Presentation</vt:lpstr>
      <vt:lpstr>PowerPoint Presentation</vt:lpstr>
      <vt:lpstr>PowerPoint Presentation</vt:lpstr>
    </vt:vector>
  </TitlesOfParts>
  <Company>Cornell Lab of Ornithology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Susan Spear</dc:creator>
  <cp:lastModifiedBy>Matt Strimas-Mackey</cp:lastModifiedBy>
  <cp:revision>810</cp:revision>
  <cp:lastPrinted>2019-06-23T16:43:04Z</cp:lastPrinted>
  <dcterms:created xsi:type="dcterms:W3CDTF">2009-09-29T19:43:16Z</dcterms:created>
  <dcterms:modified xsi:type="dcterms:W3CDTF">2019-11-07T13:55:46Z</dcterms:modified>
</cp:coreProperties>
</file>

<file path=docProps/thumbnail.jpeg>
</file>